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94" r:id="rId4"/>
  </p:sldMasterIdLst>
  <p:notesMasterIdLst>
    <p:notesMasterId r:id="rId66"/>
  </p:notesMasterIdLst>
  <p:sldIdLst>
    <p:sldId id="257" r:id="rId5"/>
    <p:sldId id="283" r:id="rId6"/>
    <p:sldId id="310" r:id="rId7"/>
    <p:sldId id="311" r:id="rId8"/>
    <p:sldId id="2401" r:id="rId9"/>
    <p:sldId id="2408" r:id="rId10"/>
    <p:sldId id="2409" r:id="rId11"/>
    <p:sldId id="323" r:id="rId12"/>
    <p:sldId id="312" r:id="rId13"/>
    <p:sldId id="2439" r:id="rId14"/>
    <p:sldId id="2418" r:id="rId15"/>
    <p:sldId id="2417" r:id="rId16"/>
    <p:sldId id="2372" r:id="rId17"/>
    <p:sldId id="2373" r:id="rId18"/>
    <p:sldId id="2390" r:id="rId19"/>
    <p:sldId id="2440" r:id="rId20"/>
    <p:sldId id="2451" r:id="rId21"/>
    <p:sldId id="2443" r:id="rId22"/>
    <p:sldId id="2452" r:id="rId23"/>
    <p:sldId id="2454" r:id="rId24"/>
    <p:sldId id="2453" r:id="rId25"/>
    <p:sldId id="2455" r:id="rId26"/>
    <p:sldId id="2420" r:id="rId27"/>
    <p:sldId id="2421" r:id="rId28"/>
    <p:sldId id="2410" r:id="rId29"/>
    <p:sldId id="2411" r:id="rId30"/>
    <p:sldId id="2412" r:id="rId31"/>
    <p:sldId id="2422" r:id="rId32"/>
    <p:sldId id="2427" r:id="rId33"/>
    <p:sldId id="2428" r:id="rId34"/>
    <p:sldId id="314" r:id="rId35"/>
    <p:sldId id="2413" r:id="rId36"/>
    <p:sldId id="2423" r:id="rId37"/>
    <p:sldId id="2429" r:id="rId38"/>
    <p:sldId id="2424" r:id="rId39"/>
    <p:sldId id="2430" r:id="rId40"/>
    <p:sldId id="319" r:id="rId41"/>
    <p:sldId id="2407" r:id="rId42"/>
    <p:sldId id="2399" r:id="rId43"/>
    <p:sldId id="320" r:id="rId44"/>
    <p:sldId id="2381" r:id="rId45"/>
    <p:sldId id="299" r:id="rId46"/>
    <p:sldId id="300" r:id="rId47"/>
    <p:sldId id="2386" r:id="rId48"/>
    <p:sldId id="317" r:id="rId49"/>
    <p:sldId id="2389" r:id="rId50"/>
    <p:sldId id="2388" r:id="rId51"/>
    <p:sldId id="2393" r:id="rId52"/>
    <p:sldId id="2402" r:id="rId53"/>
    <p:sldId id="2392" r:id="rId54"/>
    <p:sldId id="2387" r:id="rId55"/>
    <p:sldId id="2396" r:id="rId56"/>
    <p:sldId id="2431" r:id="rId57"/>
    <p:sldId id="2438" r:id="rId58"/>
    <p:sldId id="2433" r:id="rId59"/>
    <p:sldId id="2437" r:id="rId60"/>
    <p:sldId id="2434" r:id="rId61"/>
    <p:sldId id="2432" r:id="rId62"/>
    <p:sldId id="2435" r:id="rId63"/>
    <p:sldId id="278" r:id="rId64"/>
    <p:sldId id="285" r:id="rId65"/>
  </p:sldIdLst>
  <p:sldSz cx="12192000" cy="6858000"/>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D"/>
    <a:srgbClr val="F6F6CE"/>
    <a:srgbClr val="E15923"/>
    <a:srgbClr val="344529"/>
    <a:srgbClr val="2B3922"/>
    <a:srgbClr val="2E3722"/>
    <a:srgbClr val="FCF7F1"/>
    <a:srgbClr val="B8D233"/>
    <a:srgbClr val="5CC6D6"/>
    <a:srgbClr val="F8D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17" autoAdjust="0"/>
    <p:restoredTop sz="95118" autoAdjust="0"/>
  </p:normalViewPr>
  <p:slideViewPr>
    <p:cSldViewPr snapToGrid="0">
      <p:cViewPr varScale="1">
        <p:scale>
          <a:sx n="121" d="100"/>
          <a:sy n="121" d="100"/>
        </p:scale>
        <p:origin x="744"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D1556A-34ED-4EBD-9A05-C9DC2936B0C5}"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EDE390B9-1BE9-46D8-ABA8-E11191416578}">
      <dgm:prSet/>
      <dgm:spPr/>
      <dgm:t>
        <a:bodyPr/>
        <a:lstStyle/>
        <a:p>
          <a:r>
            <a:rPr lang="en-US" b="1" u="sng" dirty="0">
              <a:solidFill>
                <a:srgbClr val="002060"/>
              </a:solidFill>
            </a:rPr>
            <a:t>Open Enrollment for Eligible Employees</a:t>
          </a:r>
        </a:p>
      </dgm:t>
    </dgm:pt>
    <dgm:pt modelId="{8B4064A8-BB6F-47E0-88F4-E52135AA0573}" type="parTrans" cxnId="{66C62903-4E5B-45C9-8F0E-B9D0ABE92B48}">
      <dgm:prSet/>
      <dgm:spPr/>
      <dgm:t>
        <a:bodyPr/>
        <a:lstStyle/>
        <a:p>
          <a:endParaRPr lang="en-US"/>
        </a:p>
      </dgm:t>
    </dgm:pt>
    <dgm:pt modelId="{79C5A4DB-AFBF-4FFC-A29D-CE3F7F02A335}" type="sibTrans" cxnId="{66C62903-4E5B-45C9-8F0E-B9D0ABE92B48}">
      <dgm:prSet/>
      <dgm:spPr/>
      <dgm:t>
        <a:bodyPr/>
        <a:lstStyle/>
        <a:p>
          <a:endParaRPr lang="en-US" dirty="0"/>
        </a:p>
      </dgm:t>
    </dgm:pt>
    <dgm:pt modelId="{72D92910-0082-467B-B96D-7435F50680F1}">
      <dgm:prSet/>
      <dgm:spPr/>
      <dgm:t>
        <a:bodyPr/>
        <a:lstStyle/>
        <a:p>
          <a:r>
            <a:rPr lang="en-US" dirty="0">
              <a:solidFill>
                <a:srgbClr val="002060"/>
              </a:solidFill>
            </a:rPr>
            <a:t>This is your annual election period to review your employee benefits, enroll or terminate yourself and/or dependents, review &amp; select your plans.  Outside of open enrollment you will need a qualifying event to make a change to your enrollment.   See HR and notify the Benefits  Specialist within 30 days of the date of event</a:t>
          </a:r>
        </a:p>
      </dgm:t>
    </dgm:pt>
    <dgm:pt modelId="{0D82FD7D-C453-49B7-8AA4-7A4400E31327}" type="parTrans" cxnId="{535151E5-6551-4A79-B9D3-47FE129DBD67}">
      <dgm:prSet/>
      <dgm:spPr/>
      <dgm:t>
        <a:bodyPr/>
        <a:lstStyle/>
        <a:p>
          <a:endParaRPr lang="en-US"/>
        </a:p>
      </dgm:t>
    </dgm:pt>
    <dgm:pt modelId="{14E1ECB4-8972-4EBD-A60A-B4BEC04045F9}" type="sibTrans" cxnId="{535151E5-6551-4A79-B9D3-47FE129DBD67}">
      <dgm:prSet/>
      <dgm:spPr/>
      <dgm:t>
        <a:bodyPr/>
        <a:lstStyle/>
        <a:p>
          <a:endParaRPr lang="en-US"/>
        </a:p>
      </dgm:t>
    </dgm:pt>
    <dgm:pt modelId="{7787ED2F-E7DD-421A-9FF1-921F91B97419}">
      <dgm:prSet/>
      <dgm:spPr/>
      <dgm:t>
        <a:bodyPr/>
        <a:lstStyle/>
        <a:p>
          <a:r>
            <a:rPr lang="en-US" dirty="0">
              <a:solidFill>
                <a:srgbClr val="002060"/>
              </a:solidFill>
            </a:rPr>
            <a:t>Open Enrollment is in NOW!  </a:t>
          </a:r>
          <a:r>
            <a:rPr lang="en-US" b="1" dirty="0">
              <a:solidFill>
                <a:srgbClr val="002060"/>
              </a:solidFill>
            </a:rPr>
            <a:t>You must confirm your elections no later than </a:t>
          </a:r>
          <a:r>
            <a:rPr lang="en-US" b="1" u="sng" dirty="0">
              <a:solidFill>
                <a:srgbClr val="002060"/>
              </a:solidFill>
            </a:rPr>
            <a:t>Noon on Friday, August 25, 2023</a:t>
          </a:r>
          <a:r>
            <a:rPr lang="en-US" dirty="0">
              <a:solidFill>
                <a:srgbClr val="002060"/>
              </a:solidFill>
            </a:rPr>
            <a:t>.</a:t>
          </a:r>
        </a:p>
      </dgm:t>
    </dgm:pt>
    <dgm:pt modelId="{B5BA18C6-71F3-4810-A826-5408E74D5D22}" type="parTrans" cxnId="{38327044-FF81-4695-A637-DDA8A896AB91}">
      <dgm:prSet/>
      <dgm:spPr/>
      <dgm:t>
        <a:bodyPr/>
        <a:lstStyle/>
        <a:p>
          <a:endParaRPr lang="en-US"/>
        </a:p>
      </dgm:t>
    </dgm:pt>
    <dgm:pt modelId="{7EE59C4F-216D-4CA6-8BBB-9B1FDE9026D2}" type="sibTrans" cxnId="{38327044-FF81-4695-A637-DDA8A896AB91}">
      <dgm:prSet/>
      <dgm:spPr/>
      <dgm:t>
        <a:bodyPr/>
        <a:lstStyle/>
        <a:p>
          <a:endParaRPr lang="en-US" dirty="0"/>
        </a:p>
      </dgm:t>
    </dgm:pt>
    <dgm:pt modelId="{D81DF2C1-0FC0-41C1-BCD3-224626B16C84}" type="pres">
      <dgm:prSet presAssocID="{DFD1556A-34ED-4EBD-9A05-C9DC2936B0C5}" presName="outerComposite" presStyleCnt="0">
        <dgm:presLayoutVars>
          <dgm:chMax val="5"/>
          <dgm:dir/>
          <dgm:resizeHandles val="exact"/>
        </dgm:presLayoutVars>
      </dgm:prSet>
      <dgm:spPr/>
    </dgm:pt>
    <dgm:pt modelId="{FE035D7C-35DF-4FA2-AA1B-48B771FB2CFA}" type="pres">
      <dgm:prSet presAssocID="{DFD1556A-34ED-4EBD-9A05-C9DC2936B0C5}" presName="dummyMaxCanvas" presStyleCnt="0">
        <dgm:presLayoutVars/>
      </dgm:prSet>
      <dgm:spPr/>
    </dgm:pt>
    <dgm:pt modelId="{8AE96828-6882-433A-80FC-67CE3EFBCEF0}" type="pres">
      <dgm:prSet presAssocID="{DFD1556A-34ED-4EBD-9A05-C9DC2936B0C5}" presName="TwoNodes_1" presStyleLbl="node1" presStyleIdx="0" presStyleCnt="2">
        <dgm:presLayoutVars>
          <dgm:bulletEnabled val="1"/>
        </dgm:presLayoutVars>
      </dgm:prSet>
      <dgm:spPr/>
    </dgm:pt>
    <dgm:pt modelId="{43DF4C1E-74FB-4A45-8CA2-EBCCC6192916}" type="pres">
      <dgm:prSet presAssocID="{DFD1556A-34ED-4EBD-9A05-C9DC2936B0C5}" presName="TwoNodes_2" presStyleLbl="node1" presStyleIdx="1" presStyleCnt="2">
        <dgm:presLayoutVars>
          <dgm:bulletEnabled val="1"/>
        </dgm:presLayoutVars>
      </dgm:prSet>
      <dgm:spPr/>
    </dgm:pt>
    <dgm:pt modelId="{AF614F14-6C48-4B20-B6D5-BAB143FB1B0F}" type="pres">
      <dgm:prSet presAssocID="{DFD1556A-34ED-4EBD-9A05-C9DC2936B0C5}" presName="TwoConn_1-2" presStyleLbl="fgAccFollowNode1" presStyleIdx="0" presStyleCnt="1">
        <dgm:presLayoutVars>
          <dgm:bulletEnabled val="1"/>
        </dgm:presLayoutVars>
      </dgm:prSet>
      <dgm:spPr/>
    </dgm:pt>
    <dgm:pt modelId="{9688D66C-0E77-4480-A7F7-F51DFE7D489F}" type="pres">
      <dgm:prSet presAssocID="{DFD1556A-34ED-4EBD-9A05-C9DC2936B0C5}" presName="TwoNodes_1_text" presStyleLbl="node1" presStyleIdx="1" presStyleCnt="2">
        <dgm:presLayoutVars>
          <dgm:bulletEnabled val="1"/>
        </dgm:presLayoutVars>
      </dgm:prSet>
      <dgm:spPr/>
    </dgm:pt>
    <dgm:pt modelId="{AD3977FE-8069-41E4-8CF2-D2A09B5514C5}" type="pres">
      <dgm:prSet presAssocID="{DFD1556A-34ED-4EBD-9A05-C9DC2936B0C5}" presName="TwoNodes_2_text" presStyleLbl="node1" presStyleIdx="1" presStyleCnt="2">
        <dgm:presLayoutVars>
          <dgm:bulletEnabled val="1"/>
        </dgm:presLayoutVars>
      </dgm:prSet>
      <dgm:spPr/>
    </dgm:pt>
  </dgm:ptLst>
  <dgm:cxnLst>
    <dgm:cxn modelId="{66C62903-4E5B-45C9-8F0E-B9D0ABE92B48}" srcId="{DFD1556A-34ED-4EBD-9A05-C9DC2936B0C5}" destId="{EDE390B9-1BE9-46D8-ABA8-E11191416578}" srcOrd="0" destOrd="0" parTransId="{8B4064A8-BB6F-47E0-88F4-E52135AA0573}" sibTransId="{79C5A4DB-AFBF-4FFC-A29D-CE3F7F02A335}"/>
    <dgm:cxn modelId="{02D11433-A908-4B01-9600-B65EF4CEE796}" type="presOf" srcId="{79C5A4DB-AFBF-4FFC-A29D-CE3F7F02A335}" destId="{AF614F14-6C48-4B20-B6D5-BAB143FB1B0F}" srcOrd="0" destOrd="0" presId="urn:microsoft.com/office/officeart/2005/8/layout/vProcess5"/>
    <dgm:cxn modelId="{0DD1315D-17F3-4FC6-9E1E-D44169BD1CDB}" type="presOf" srcId="{72D92910-0082-467B-B96D-7435F50680F1}" destId="{9688D66C-0E77-4480-A7F7-F51DFE7D489F}" srcOrd="1" destOrd="1" presId="urn:microsoft.com/office/officeart/2005/8/layout/vProcess5"/>
    <dgm:cxn modelId="{38327044-FF81-4695-A637-DDA8A896AB91}" srcId="{DFD1556A-34ED-4EBD-9A05-C9DC2936B0C5}" destId="{7787ED2F-E7DD-421A-9FF1-921F91B97419}" srcOrd="1" destOrd="0" parTransId="{B5BA18C6-71F3-4810-A826-5408E74D5D22}" sibTransId="{7EE59C4F-216D-4CA6-8BBB-9B1FDE9026D2}"/>
    <dgm:cxn modelId="{18E39C4F-86E1-49A3-AA2B-70FA67EE550A}" type="presOf" srcId="{EDE390B9-1BE9-46D8-ABA8-E11191416578}" destId="{9688D66C-0E77-4480-A7F7-F51DFE7D489F}" srcOrd="1" destOrd="0" presId="urn:microsoft.com/office/officeart/2005/8/layout/vProcess5"/>
    <dgm:cxn modelId="{791EF99A-741D-401A-A701-50334C974DF5}" type="presOf" srcId="{EDE390B9-1BE9-46D8-ABA8-E11191416578}" destId="{8AE96828-6882-433A-80FC-67CE3EFBCEF0}" srcOrd="0" destOrd="0" presId="urn:microsoft.com/office/officeart/2005/8/layout/vProcess5"/>
    <dgm:cxn modelId="{C08E44A5-8570-4AAC-9D2F-FBE263A211BD}" type="presOf" srcId="{7787ED2F-E7DD-421A-9FF1-921F91B97419}" destId="{43DF4C1E-74FB-4A45-8CA2-EBCCC6192916}" srcOrd="0" destOrd="0" presId="urn:microsoft.com/office/officeart/2005/8/layout/vProcess5"/>
    <dgm:cxn modelId="{86B505C8-1F91-4431-8340-DA30D55D0EF6}" type="presOf" srcId="{72D92910-0082-467B-B96D-7435F50680F1}" destId="{8AE96828-6882-433A-80FC-67CE3EFBCEF0}" srcOrd="0" destOrd="1" presId="urn:microsoft.com/office/officeart/2005/8/layout/vProcess5"/>
    <dgm:cxn modelId="{E790A1D0-B1B1-4822-9149-BA16AD8830FE}" type="presOf" srcId="{DFD1556A-34ED-4EBD-9A05-C9DC2936B0C5}" destId="{D81DF2C1-0FC0-41C1-BCD3-224626B16C84}" srcOrd="0" destOrd="0" presId="urn:microsoft.com/office/officeart/2005/8/layout/vProcess5"/>
    <dgm:cxn modelId="{535151E5-6551-4A79-B9D3-47FE129DBD67}" srcId="{EDE390B9-1BE9-46D8-ABA8-E11191416578}" destId="{72D92910-0082-467B-B96D-7435F50680F1}" srcOrd="0" destOrd="0" parTransId="{0D82FD7D-C453-49B7-8AA4-7A4400E31327}" sibTransId="{14E1ECB4-8972-4EBD-A60A-B4BEC04045F9}"/>
    <dgm:cxn modelId="{78D205FF-F470-47A7-9803-340A52EABABB}" type="presOf" srcId="{7787ED2F-E7DD-421A-9FF1-921F91B97419}" destId="{AD3977FE-8069-41E4-8CF2-D2A09B5514C5}" srcOrd="1" destOrd="0" presId="urn:microsoft.com/office/officeart/2005/8/layout/vProcess5"/>
    <dgm:cxn modelId="{749441B3-83E7-4919-AA88-A81800307088}" type="presParOf" srcId="{D81DF2C1-0FC0-41C1-BCD3-224626B16C84}" destId="{FE035D7C-35DF-4FA2-AA1B-48B771FB2CFA}" srcOrd="0" destOrd="0" presId="urn:microsoft.com/office/officeart/2005/8/layout/vProcess5"/>
    <dgm:cxn modelId="{D3F0D07D-44DE-4E71-83FB-8059B55C6225}" type="presParOf" srcId="{D81DF2C1-0FC0-41C1-BCD3-224626B16C84}" destId="{8AE96828-6882-433A-80FC-67CE3EFBCEF0}" srcOrd="1" destOrd="0" presId="urn:microsoft.com/office/officeart/2005/8/layout/vProcess5"/>
    <dgm:cxn modelId="{AB6A68EF-2E8D-4176-86C8-B28BC5E3BE04}" type="presParOf" srcId="{D81DF2C1-0FC0-41C1-BCD3-224626B16C84}" destId="{43DF4C1E-74FB-4A45-8CA2-EBCCC6192916}" srcOrd="2" destOrd="0" presId="urn:microsoft.com/office/officeart/2005/8/layout/vProcess5"/>
    <dgm:cxn modelId="{125F9B5B-D04C-4AC8-81C2-A657235BC1F5}" type="presParOf" srcId="{D81DF2C1-0FC0-41C1-BCD3-224626B16C84}" destId="{AF614F14-6C48-4B20-B6D5-BAB143FB1B0F}" srcOrd="3" destOrd="0" presId="urn:microsoft.com/office/officeart/2005/8/layout/vProcess5"/>
    <dgm:cxn modelId="{DC628900-6626-43B7-8EE0-F69844454310}" type="presParOf" srcId="{D81DF2C1-0FC0-41C1-BCD3-224626B16C84}" destId="{9688D66C-0E77-4480-A7F7-F51DFE7D489F}" srcOrd="4" destOrd="0" presId="urn:microsoft.com/office/officeart/2005/8/layout/vProcess5"/>
    <dgm:cxn modelId="{E5435694-E619-420B-9FF7-62631FFE8E3F}" type="presParOf" srcId="{D81DF2C1-0FC0-41C1-BCD3-224626B16C84}" destId="{AD3977FE-8069-41E4-8CF2-D2A09B5514C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1556A-34ED-4EBD-9A05-C9DC2936B0C5}"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EDE390B9-1BE9-46D8-ABA8-E11191416578}">
      <dgm:prSet custT="1"/>
      <dgm:spPr/>
      <dgm:t>
        <a:bodyPr/>
        <a:lstStyle/>
        <a:p>
          <a:r>
            <a:rPr lang="en-US" sz="1600" dirty="0">
              <a:solidFill>
                <a:srgbClr val="002060"/>
              </a:solidFill>
            </a:rPr>
            <a:t>The email you received on 8/8/2023 included your Benefit Summary information and forms.  Materials can also be found on the District’s Intranet.</a:t>
          </a:r>
        </a:p>
      </dgm:t>
    </dgm:pt>
    <dgm:pt modelId="{8B4064A8-BB6F-47E0-88F4-E52135AA0573}" type="parTrans" cxnId="{66C62903-4E5B-45C9-8F0E-B9D0ABE92B48}">
      <dgm:prSet/>
      <dgm:spPr/>
      <dgm:t>
        <a:bodyPr/>
        <a:lstStyle/>
        <a:p>
          <a:endParaRPr lang="en-US"/>
        </a:p>
      </dgm:t>
    </dgm:pt>
    <dgm:pt modelId="{79C5A4DB-AFBF-4FFC-A29D-CE3F7F02A335}" type="sibTrans" cxnId="{66C62903-4E5B-45C9-8F0E-B9D0ABE92B48}">
      <dgm:prSet/>
      <dgm:spPr/>
      <dgm:t>
        <a:bodyPr/>
        <a:lstStyle/>
        <a:p>
          <a:endParaRPr lang="en-US" dirty="0"/>
        </a:p>
      </dgm:t>
    </dgm:pt>
    <dgm:pt modelId="{AB3553ED-B69A-48DE-B0EC-55E5BBBD790D}">
      <dgm:prSet custT="1"/>
      <dgm:spPr/>
      <dgm:t>
        <a:bodyPr/>
        <a:lstStyle/>
        <a:p>
          <a:r>
            <a:rPr lang="en-US" sz="1200" b="1" u="sng" dirty="0">
              <a:solidFill>
                <a:srgbClr val="002060"/>
              </a:solidFill>
            </a:rPr>
            <a:t>Before Noon on Friday, 8/25/23, you will complete &amp; return to Arlene Sabado:</a:t>
          </a:r>
        </a:p>
        <a:p>
          <a:r>
            <a:rPr lang="en-US" sz="1200" dirty="0">
              <a:solidFill>
                <a:srgbClr val="002060"/>
              </a:solidFill>
            </a:rPr>
            <a:t>1.  Your Coverage Election Agreement  (all eligible employees)</a:t>
          </a:r>
        </a:p>
        <a:p>
          <a:r>
            <a:rPr lang="en-US" sz="1200" dirty="0">
              <a:solidFill>
                <a:srgbClr val="002060"/>
              </a:solidFill>
            </a:rPr>
            <a:t>2.  Waiver form, if not electing medical coverage for the period of 9/1/23-8/31/24</a:t>
          </a:r>
        </a:p>
        <a:p>
          <a:r>
            <a:rPr lang="en-US" sz="1200" dirty="0">
              <a:solidFill>
                <a:srgbClr val="002060"/>
              </a:solidFill>
            </a:rPr>
            <a:t>3.  Medical Enrollment forms </a:t>
          </a:r>
          <a:r>
            <a:rPr lang="en-US" sz="1200" b="1" u="sng" dirty="0">
              <a:solidFill>
                <a:srgbClr val="002060"/>
              </a:solidFill>
            </a:rPr>
            <a:t>are required by everyone!</a:t>
          </a:r>
          <a:endParaRPr lang="en-US" sz="1200" b="0" u="none" dirty="0">
            <a:solidFill>
              <a:srgbClr val="002060"/>
            </a:solidFill>
          </a:endParaRPr>
        </a:p>
        <a:p>
          <a:r>
            <a:rPr lang="en-US" sz="1200" b="0" u="none" dirty="0">
              <a:solidFill>
                <a:srgbClr val="002060"/>
              </a:solidFill>
            </a:rPr>
            <a:t>4.  Dental/Vision changes will require a form</a:t>
          </a:r>
        </a:p>
        <a:p>
          <a:r>
            <a:rPr lang="en-US" sz="1200" b="0" u="none" dirty="0">
              <a:solidFill>
                <a:srgbClr val="002060"/>
              </a:solidFill>
            </a:rPr>
            <a:t>5.  Voluntary Life- will hold their open enrollment in September, watch email for more information after Labor Day  </a:t>
          </a:r>
        </a:p>
      </dgm:t>
    </dgm:pt>
    <dgm:pt modelId="{DEDFB8E5-5C12-4AF4-A1C8-99E0431E3463}" type="parTrans" cxnId="{FB5A6501-BC5F-4A2F-8F07-62B17CEE0934}">
      <dgm:prSet/>
      <dgm:spPr/>
      <dgm:t>
        <a:bodyPr/>
        <a:lstStyle/>
        <a:p>
          <a:endParaRPr lang="en-US"/>
        </a:p>
      </dgm:t>
    </dgm:pt>
    <dgm:pt modelId="{C77DBAA2-F21E-49F3-8663-D286257979B6}" type="sibTrans" cxnId="{FB5A6501-BC5F-4A2F-8F07-62B17CEE0934}">
      <dgm:prSet/>
      <dgm:spPr/>
      <dgm:t>
        <a:bodyPr/>
        <a:lstStyle/>
        <a:p>
          <a:endParaRPr lang="en-US"/>
        </a:p>
      </dgm:t>
    </dgm:pt>
    <dgm:pt modelId="{1EE6195A-CE95-43C3-BADE-EA1890042D83}" type="pres">
      <dgm:prSet presAssocID="{DFD1556A-34ED-4EBD-9A05-C9DC2936B0C5}" presName="outerComposite" presStyleCnt="0">
        <dgm:presLayoutVars>
          <dgm:chMax val="5"/>
          <dgm:dir/>
          <dgm:resizeHandles val="exact"/>
        </dgm:presLayoutVars>
      </dgm:prSet>
      <dgm:spPr/>
    </dgm:pt>
    <dgm:pt modelId="{E5EE7EFD-8D56-4BD1-A6CF-FAA4060CF7F9}" type="pres">
      <dgm:prSet presAssocID="{DFD1556A-34ED-4EBD-9A05-C9DC2936B0C5}" presName="dummyMaxCanvas" presStyleCnt="0">
        <dgm:presLayoutVars/>
      </dgm:prSet>
      <dgm:spPr/>
    </dgm:pt>
    <dgm:pt modelId="{777DA2DA-D3C4-405B-9709-09A1931530E9}" type="pres">
      <dgm:prSet presAssocID="{DFD1556A-34ED-4EBD-9A05-C9DC2936B0C5}" presName="TwoNodes_1" presStyleLbl="node1" presStyleIdx="0" presStyleCnt="2" custLinFactNeighborY="-2161">
        <dgm:presLayoutVars>
          <dgm:bulletEnabled val="1"/>
        </dgm:presLayoutVars>
      </dgm:prSet>
      <dgm:spPr/>
    </dgm:pt>
    <dgm:pt modelId="{CC4451BB-AEB0-47A8-A49E-6732F91355F4}" type="pres">
      <dgm:prSet presAssocID="{DFD1556A-34ED-4EBD-9A05-C9DC2936B0C5}" presName="TwoNodes_2" presStyleLbl="node1" presStyleIdx="1" presStyleCnt="2">
        <dgm:presLayoutVars>
          <dgm:bulletEnabled val="1"/>
        </dgm:presLayoutVars>
      </dgm:prSet>
      <dgm:spPr/>
    </dgm:pt>
    <dgm:pt modelId="{F3FCBE29-14FA-4512-8938-B68B6F8E5002}" type="pres">
      <dgm:prSet presAssocID="{DFD1556A-34ED-4EBD-9A05-C9DC2936B0C5}" presName="TwoConn_1-2" presStyleLbl="fgAccFollowNode1" presStyleIdx="0" presStyleCnt="1">
        <dgm:presLayoutVars>
          <dgm:bulletEnabled val="1"/>
        </dgm:presLayoutVars>
      </dgm:prSet>
      <dgm:spPr/>
    </dgm:pt>
    <dgm:pt modelId="{AB377F0A-C869-4214-8576-05AC5BB5C521}" type="pres">
      <dgm:prSet presAssocID="{DFD1556A-34ED-4EBD-9A05-C9DC2936B0C5}" presName="TwoNodes_1_text" presStyleLbl="node1" presStyleIdx="1" presStyleCnt="2">
        <dgm:presLayoutVars>
          <dgm:bulletEnabled val="1"/>
        </dgm:presLayoutVars>
      </dgm:prSet>
      <dgm:spPr/>
    </dgm:pt>
    <dgm:pt modelId="{6977E146-25B6-46CE-9BCB-E3DC61CD2122}" type="pres">
      <dgm:prSet presAssocID="{DFD1556A-34ED-4EBD-9A05-C9DC2936B0C5}" presName="TwoNodes_2_text" presStyleLbl="node1" presStyleIdx="1" presStyleCnt="2">
        <dgm:presLayoutVars>
          <dgm:bulletEnabled val="1"/>
        </dgm:presLayoutVars>
      </dgm:prSet>
      <dgm:spPr/>
    </dgm:pt>
  </dgm:ptLst>
  <dgm:cxnLst>
    <dgm:cxn modelId="{FB5A6501-BC5F-4A2F-8F07-62B17CEE0934}" srcId="{DFD1556A-34ED-4EBD-9A05-C9DC2936B0C5}" destId="{AB3553ED-B69A-48DE-B0EC-55E5BBBD790D}" srcOrd="1" destOrd="0" parTransId="{DEDFB8E5-5C12-4AF4-A1C8-99E0431E3463}" sibTransId="{C77DBAA2-F21E-49F3-8663-D286257979B6}"/>
    <dgm:cxn modelId="{66C62903-4E5B-45C9-8F0E-B9D0ABE92B48}" srcId="{DFD1556A-34ED-4EBD-9A05-C9DC2936B0C5}" destId="{EDE390B9-1BE9-46D8-ABA8-E11191416578}" srcOrd="0" destOrd="0" parTransId="{8B4064A8-BB6F-47E0-88F4-E52135AA0573}" sibTransId="{79C5A4DB-AFBF-4FFC-A29D-CE3F7F02A335}"/>
    <dgm:cxn modelId="{9E467D1E-3ECC-47B6-974D-72826C176E46}" type="presOf" srcId="{EDE390B9-1BE9-46D8-ABA8-E11191416578}" destId="{AB377F0A-C869-4214-8576-05AC5BB5C521}" srcOrd="1" destOrd="0" presId="urn:microsoft.com/office/officeart/2005/8/layout/vProcess5"/>
    <dgm:cxn modelId="{88FCA52A-4B61-4FBA-B77E-793981E05BDD}" type="presOf" srcId="{AB3553ED-B69A-48DE-B0EC-55E5BBBD790D}" destId="{6977E146-25B6-46CE-9BCB-E3DC61CD2122}" srcOrd="1" destOrd="0" presId="urn:microsoft.com/office/officeart/2005/8/layout/vProcess5"/>
    <dgm:cxn modelId="{A856EC89-1766-4C8C-9484-A1CE1B029DF8}" type="presOf" srcId="{DFD1556A-34ED-4EBD-9A05-C9DC2936B0C5}" destId="{1EE6195A-CE95-43C3-BADE-EA1890042D83}" srcOrd="0" destOrd="0" presId="urn:microsoft.com/office/officeart/2005/8/layout/vProcess5"/>
    <dgm:cxn modelId="{25E220C2-8395-48A6-B65B-A12DD5458B74}" type="presOf" srcId="{79C5A4DB-AFBF-4FFC-A29D-CE3F7F02A335}" destId="{F3FCBE29-14FA-4512-8938-B68B6F8E5002}" srcOrd="0" destOrd="0" presId="urn:microsoft.com/office/officeart/2005/8/layout/vProcess5"/>
    <dgm:cxn modelId="{2B9795EF-2F2E-4451-95A3-325E324132ED}" type="presOf" srcId="{EDE390B9-1BE9-46D8-ABA8-E11191416578}" destId="{777DA2DA-D3C4-405B-9709-09A1931530E9}" srcOrd="0" destOrd="0" presId="urn:microsoft.com/office/officeart/2005/8/layout/vProcess5"/>
    <dgm:cxn modelId="{9A0463F6-D606-46A3-83FA-18593121A83A}" type="presOf" srcId="{AB3553ED-B69A-48DE-B0EC-55E5BBBD790D}" destId="{CC4451BB-AEB0-47A8-A49E-6732F91355F4}" srcOrd="0" destOrd="0" presId="urn:microsoft.com/office/officeart/2005/8/layout/vProcess5"/>
    <dgm:cxn modelId="{42671B5B-8C06-42F2-BE21-9C35142F2EAA}" type="presParOf" srcId="{1EE6195A-CE95-43C3-BADE-EA1890042D83}" destId="{E5EE7EFD-8D56-4BD1-A6CF-FAA4060CF7F9}" srcOrd="0" destOrd="0" presId="urn:microsoft.com/office/officeart/2005/8/layout/vProcess5"/>
    <dgm:cxn modelId="{0B718348-B2F3-4AB4-A42D-81FD94330E9D}" type="presParOf" srcId="{1EE6195A-CE95-43C3-BADE-EA1890042D83}" destId="{777DA2DA-D3C4-405B-9709-09A1931530E9}" srcOrd="1" destOrd="0" presId="urn:microsoft.com/office/officeart/2005/8/layout/vProcess5"/>
    <dgm:cxn modelId="{8044B5D9-B3F7-4718-A88E-B84EA5E3DAEB}" type="presParOf" srcId="{1EE6195A-CE95-43C3-BADE-EA1890042D83}" destId="{CC4451BB-AEB0-47A8-A49E-6732F91355F4}" srcOrd="2" destOrd="0" presId="urn:microsoft.com/office/officeart/2005/8/layout/vProcess5"/>
    <dgm:cxn modelId="{26A5F6BC-4213-4594-8591-2CF2F11D5B76}" type="presParOf" srcId="{1EE6195A-CE95-43C3-BADE-EA1890042D83}" destId="{F3FCBE29-14FA-4512-8938-B68B6F8E5002}" srcOrd="3" destOrd="0" presId="urn:microsoft.com/office/officeart/2005/8/layout/vProcess5"/>
    <dgm:cxn modelId="{BD5B9F90-EEF7-473B-846C-46120ABC23DC}" type="presParOf" srcId="{1EE6195A-CE95-43C3-BADE-EA1890042D83}" destId="{AB377F0A-C869-4214-8576-05AC5BB5C521}" srcOrd="4" destOrd="0" presId="urn:microsoft.com/office/officeart/2005/8/layout/vProcess5"/>
    <dgm:cxn modelId="{5C40543F-8C3A-4615-AED8-4D0561C1E09E}" type="presParOf" srcId="{1EE6195A-CE95-43C3-BADE-EA1890042D83}" destId="{6977E146-25B6-46CE-9BCB-E3DC61CD2122}"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33A5ED-185D-409D-A374-697753BBE97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FE67CB9-E1D6-481E-879B-F441D5C438F7}">
      <dgm:prSet custT="1"/>
      <dgm:spPr/>
      <dgm:t>
        <a:bodyPr/>
        <a:lstStyle/>
        <a:p>
          <a:pPr algn="ctr"/>
          <a:r>
            <a:rPr lang="en-US" sz="2600" dirty="0">
              <a:solidFill>
                <a:srgbClr val="002060"/>
              </a:solidFill>
            </a:rPr>
            <a:t>If you already received services between January 1-August 31, 2023, the amounts applied to your deductible &amp; out-of-pocket will be carried forward to the plan you select for 9/1/2023.</a:t>
          </a:r>
        </a:p>
      </dgm:t>
    </dgm:pt>
    <dgm:pt modelId="{30099B53-DA2F-478A-A359-A630C9115966}" type="parTrans" cxnId="{9A723402-FFA5-49C3-8E65-A81D6446D67B}">
      <dgm:prSet/>
      <dgm:spPr/>
      <dgm:t>
        <a:bodyPr/>
        <a:lstStyle/>
        <a:p>
          <a:endParaRPr lang="en-US"/>
        </a:p>
      </dgm:t>
    </dgm:pt>
    <dgm:pt modelId="{90813D31-3730-4F79-96BC-43152D2E8958}" type="sibTrans" cxnId="{9A723402-FFA5-49C3-8E65-A81D6446D67B}">
      <dgm:prSet/>
      <dgm:spPr/>
      <dgm:t>
        <a:bodyPr/>
        <a:lstStyle/>
        <a:p>
          <a:endParaRPr lang="en-US"/>
        </a:p>
      </dgm:t>
    </dgm:pt>
    <dgm:pt modelId="{4B4E973C-7A0D-4C31-8174-04144C405AD7}">
      <dgm:prSet/>
      <dgm:spPr/>
      <dgm:t>
        <a:bodyPr/>
        <a:lstStyle/>
        <a:p>
          <a:r>
            <a:rPr lang="en-US" dirty="0"/>
            <a:t>You will </a:t>
          </a:r>
          <a:r>
            <a:rPr lang="en-US" b="1" u="sng" dirty="0"/>
            <a:t>NOT</a:t>
          </a:r>
          <a:r>
            <a:rPr lang="en-US" dirty="0"/>
            <a:t> begin with a new deductible</a:t>
          </a:r>
        </a:p>
      </dgm:t>
    </dgm:pt>
    <dgm:pt modelId="{0B0110B2-94AD-4527-8330-323CDAB1ABA6}" type="parTrans" cxnId="{71F75FAF-ED6E-4EBC-9926-064F993ED5A2}">
      <dgm:prSet/>
      <dgm:spPr/>
      <dgm:t>
        <a:bodyPr/>
        <a:lstStyle/>
        <a:p>
          <a:endParaRPr lang="en-US"/>
        </a:p>
      </dgm:t>
    </dgm:pt>
    <dgm:pt modelId="{72B42D02-9226-4D13-A721-827636818816}" type="sibTrans" cxnId="{71F75FAF-ED6E-4EBC-9926-064F993ED5A2}">
      <dgm:prSet/>
      <dgm:spPr/>
      <dgm:t>
        <a:bodyPr/>
        <a:lstStyle/>
        <a:p>
          <a:endParaRPr lang="en-US"/>
        </a:p>
      </dgm:t>
    </dgm:pt>
    <dgm:pt modelId="{B821BBCA-F1F5-404F-A568-02E6CB3FC6D6}">
      <dgm:prSet/>
      <dgm:spPr/>
      <dgm:t>
        <a:bodyPr/>
        <a:lstStyle/>
        <a:p>
          <a:r>
            <a:rPr lang="en-US" dirty="0"/>
            <a:t>You </a:t>
          </a:r>
          <a:r>
            <a:rPr lang="en-US" b="1" u="sng" dirty="0"/>
            <a:t>will need to satisfy </a:t>
          </a:r>
          <a:r>
            <a:rPr lang="en-US" dirty="0"/>
            <a:t>the difference of the new deductible before eligible services will be paid by BCBSIL</a:t>
          </a:r>
        </a:p>
      </dgm:t>
    </dgm:pt>
    <dgm:pt modelId="{F9F8EB4D-D68F-43D0-995E-FCD61389C36C}" type="parTrans" cxnId="{2F61E0CF-A9C0-4214-A533-A0DF91B7A2A2}">
      <dgm:prSet/>
      <dgm:spPr/>
      <dgm:t>
        <a:bodyPr/>
        <a:lstStyle/>
        <a:p>
          <a:endParaRPr lang="en-US"/>
        </a:p>
      </dgm:t>
    </dgm:pt>
    <dgm:pt modelId="{14D6D699-B938-4B8F-892F-13ECACC21A40}" type="sibTrans" cxnId="{2F61E0CF-A9C0-4214-A533-A0DF91B7A2A2}">
      <dgm:prSet/>
      <dgm:spPr/>
      <dgm:t>
        <a:bodyPr/>
        <a:lstStyle/>
        <a:p>
          <a:endParaRPr lang="en-US"/>
        </a:p>
      </dgm:t>
    </dgm:pt>
    <dgm:pt modelId="{465CD703-40AC-418E-9C66-FAC7F5575D67}">
      <dgm:prSet/>
      <dgm:spPr/>
      <dgm:t>
        <a:bodyPr/>
        <a:lstStyle/>
        <a:p>
          <a:r>
            <a:rPr lang="en-US" dirty="0"/>
            <a:t>All deductibles &amp; out-of-pocket thresholds reset January 1 of each year</a:t>
          </a:r>
        </a:p>
      </dgm:t>
    </dgm:pt>
    <dgm:pt modelId="{4260F3C3-3CCD-40BC-A989-59CA3BA5468C}" type="parTrans" cxnId="{207633DB-7157-4C57-A57B-7CEEBBAB9E7D}">
      <dgm:prSet/>
      <dgm:spPr/>
      <dgm:t>
        <a:bodyPr/>
        <a:lstStyle/>
        <a:p>
          <a:endParaRPr lang="en-US"/>
        </a:p>
      </dgm:t>
    </dgm:pt>
    <dgm:pt modelId="{B7404842-ED80-494F-AEB6-9E760A168E66}" type="sibTrans" cxnId="{207633DB-7157-4C57-A57B-7CEEBBAB9E7D}">
      <dgm:prSet/>
      <dgm:spPr/>
      <dgm:t>
        <a:bodyPr/>
        <a:lstStyle/>
        <a:p>
          <a:endParaRPr lang="en-US"/>
        </a:p>
      </dgm:t>
    </dgm:pt>
    <dgm:pt modelId="{C2F94B8F-E750-47DB-A238-A16F9C9DD02B}" type="pres">
      <dgm:prSet presAssocID="{0033A5ED-185D-409D-A374-697753BBE972}" presName="linear" presStyleCnt="0">
        <dgm:presLayoutVars>
          <dgm:animLvl val="lvl"/>
          <dgm:resizeHandles val="exact"/>
        </dgm:presLayoutVars>
      </dgm:prSet>
      <dgm:spPr/>
    </dgm:pt>
    <dgm:pt modelId="{BC4B0DCA-433B-4739-8D0B-20FC8B806C82}" type="pres">
      <dgm:prSet presAssocID="{6FE67CB9-E1D6-481E-879B-F441D5C438F7}" presName="parentText" presStyleLbl="node1" presStyleIdx="0" presStyleCnt="1">
        <dgm:presLayoutVars>
          <dgm:chMax val="0"/>
          <dgm:bulletEnabled val="1"/>
        </dgm:presLayoutVars>
      </dgm:prSet>
      <dgm:spPr/>
    </dgm:pt>
    <dgm:pt modelId="{EACCCF12-6EA0-4E42-A21E-39686CFB60E9}" type="pres">
      <dgm:prSet presAssocID="{6FE67CB9-E1D6-481E-879B-F441D5C438F7}" presName="childText" presStyleLbl="revTx" presStyleIdx="0" presStyleCnt="1">
        <dgm:presLayoutVars>
          <dgm:bulletEnabled val="1"/>
        </dgm:presLayoutVars>
      </dgm:prSet>
      <dgm:spPr/>
    </dgm:pt>
  </dgm:ptLst>
  <dgm:cxnLst>
    <dgm:cxn modelId="{9A723402-FFA5-49C3-8E65-A81D6446D67B}" srcId="{0033A5ED-185D-409D-A374-697753BBE972}" destId="{6FE67CB9-E1D6-481E-879B-F441D5C438F7}" srcOrd="0" destOrd="0" parTransId="{30099B53-DA2F-478A-A359-A630C9115966}" sibTransId="{90813D31-3730-4F79-96BC-43152D2E8958}"/>
    <dgm:cxn modelId="{03024806-AA0E-4773-AE80-3BE83FF373D4}" type="presOf" srcId="{4B4E973C-7A0D-4C31-8174-04144C405AD7}" destId="{EACCCF12-6EA0-4E42-A21E-39686CFB60E9}" srcOrd="0" destOrd="0" presId="urn:microsoft.com/office/officeart/2005/8/layout/vList2"/>
    <dgm:cxn modelId="{225E4924-0B23-4282-BAAA-12924F5A902C}" type="presOf" srcId="{6FE67CB9-E1D6-481E-879B-F441D5C438F7}" destId="{BC4B0DCA-433B-4739-8D0B-20FC8B806C82}" srcOrd="0" destOrd="0" presId="urn:microsoft.com/office/officeart/2005/8/layout/vList2"/>
    <dgm:cxn modelId="{A6BA1167-4E10-435C-A156-ACB0E2AC9D55}" type="presOf" srcId="{465CD703-40AC-418E-9C66-FAC7F5575D67}" destId="{EACCCF12-6EA0-4E42-A21E-39686CFB60E9}" srcOrd="0" destOrd="2" presId="urn:microsoft.com/office/officeart/2005/8/layout/vList2"/>
    <dgm:cxn modelId="{13303B85-6384-4C06-8074-36FC3F496E28}" type="presOf" srcId="{B821BBCA-F1F5-404F-A568-02E6CB3FC6D6}" destId="{EACCCF12-6EA0-4E42-A21E-39686CFB60E9}" srcOrd="0" destOrd="1" presId="urn:microsoft.com/office/officeart/2005/8/layout/vList2"/>
    <dgm:cxn modelId="{71F75FAF-ED6E-4EBC-9926-064F993ED5A2}" srcId="{6FE67CB9-E1D6-481E-879B-F441D5C438F7}" destId="{4B4E973C-7A0D-4C31-8174-04144C405AD7}" srcOrd="0" destOrd="0" parTransId="{0B0110B2-94AD-4527-8330-323CDAB1ABA6}" sibTransId="{72B42D02-9226-4D13-A721-827636818816}"/>
    <dgm:cxn modelId="{2F61E0CF-A9C0-4214-A533-A0DF91B7A2A2}" srcId="{6FE67CB9-E1D6-481E-879B-F441D5C438F7}" destId="{B821BBCA-F1F5-404F-A568-02E6CB3FC6D6}" srcOrd="1" destOrd="0" parTransId="{F9F8EB4D-D68F-43D0-995E-FCD61389C36C}" sibTransId="{14D6D699-B938-4B8F-892F-13ECACC21A40}"/>
    <dgm:cxn modelId="{207633DB-7157-4C57-A57B-7CEEBBAB9E7D}" srcId="{6FE67CB9-E1D6-481E-879B-F441D5C438F7}" destId="{465CD703-40AC-418E-9C66-FAC7F5575D67}" srcOrd="2" destOrd="0" parTransId="{4260F3C3-3CCD-40BC-A989-59CA3BA5468C}" sibTransId="{B7404842-ED80-494F-AEB6-9E760A168E66}"/>
    <dgm:cxn modelId="{FCF4B7DB-5BDB-4C72-B50F-D6C2EAF75556}" type="presOf" srcId="{0033A5ED-185D-409D-A374-697753BBE972}" destId="{C2F94B8F-E750-47DB-A238-A16F9C9DD02B}" srcOrd="0" destOrd="0" presId="urn:microsoft.com/office/officeart/2005/8/layout/vList2"/>
    <dgm:cxn modelId="{162E9722-BFE0-4000-8487-AC8BDE567854}" type="presParOf" srcId="{C2F94B8F-E750-47DB-A238-A16F9C9DD02B}" destId="{BC4B0DCA-433B-4739-8D0B-20FC8B806C82}" srcOrd="0" destOrd="0" presId="urn:microsoft.com/office/officeart/2005/8/layout/vList2"/>
    <dgm:cxn modelId="{D88EB2F4-295D-4567-A76B-9E9A0ADA6A2C}" type="presParOf" srcId="{C2F94B8F-E750-47DB-A238-A16F9C9DD02B}" destId="{EACCCF12-6EA0-4E42-A21E-39686CFB60E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8925E0-9AAF-46BB-8CA2-54E26B6705A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1E73686-1A7A-45B4-9BCC-5AE9B6409D9E}">
      <dgm:prSet/>
      <dgm:spPr/>
      <dgm:t>
        <a:bodyPr/>
        <a:lstStyle/>
        <a:p>
          <a:r>
            <a:rPr lang="en-US" dirty="0">
              <a:solidFill>
                <a:schemeClr val="tx1"/>
              </a:solidFill>
            </a:rPr>
            <a:t>The Blue Advantage HMO Medical plan is a Managed Care program, offering the lowest out-of-pocket costs of all District offered plans.</a:t>
          </a:r>
        </a:p>
      </dgm:t>
    </dgm:pt>
    <dgm:pt modelId="{F7EC4E2B-D74D-4DA0-9F9D-B045C5B6890B}" type="parTrans" cxnId="{8BE1A60B-DACD-4F29-AB16-11642F873136}">
      <dgm:prSet/>
      <dgm:spPr/>
      <dgm:t>
        <a:bodyPr/>
        <a:lstStyle/>
        <a:p>
          <a:endParaRPr lang="en-US"/>
        </a:p>
      </dgm:t>
    </dgm:pt>
    <dgm:pt modelId="{76FCE4F7-F194-4467-BDBF-C20E9E8F1093}" type="sibTrans" cxnId="{8BE1A60B-DACD-4F29-AB16-11642F873136}">
      <dgm:prSet/>
      <dgm:spPr/>
      <dgm:t>
        <a:bodyPr/>
        <a:lstStyle/>
        <a:p>
          <a:endParaRPr lang="en-US"/>
        </a:p>
      </dgm:t>
    </dgm:pt>
    <dgm:pt modelId="{E6F566EA-5524-4844-BE3C-F76B79465D4A}">
      <dgm:prSet/>
      <dgm:spPr/>
      <dgm:t>
        <a:bodyPr/>
        <a:lstStyle/>
        <a:p>
          <a:r>
            <a:rPr lang="en-US" dirty="0">
              <a:solidFill>
                <a:schemeClr val="tx1"/>
              </a:solidFill>
            </a:rPr>
            <a:t>There are no out-of-network benefits in this $0 deductible plan</a:t>
          </a:r>
        </a:p>
      </dgm:t>
    </dgm:pt>
    <dgm:pt modelId="{AA6251A9-FDEA-422F-AB11-3AD2CE6EB596}" type="parTrans" cxnId="{F2C190B9-9746-4DB4-9981-F353B5C16D29}">
      <dgm:prSet/>
      <dgm:spPr/>
      <dgm:t>
        <a:bodyPr/>
        <a:lstStyle/>
        <a:p>
          <a:endParaRPr lang="en-US"/>
        </a:p>
      </dgm:t>
    </dgm:pt>
    <dgm:pt modelId="{33C66848-734B-4097-9FB8-EB55D7C39D6B}" type="sibTrans" cxnId="{F2C190B9-9746-4DB4-9981-F353B5C16D29}">
      <dgm:prSet/>
      <dgm:spPr/>
      <dgm:t>
        <a:bodyPr/>
        <a:lstStyle/>
        <a:p>
          <a:endParaRPr lang="en-US"/>
        </a:p>
      </dgm:t>
    </dgm:pt>
    <dgm:pt modelId="{EAE0ED97-EF61-4CE7-AA6E-A5E3A603F70E}">
      <dgm:prSet/>
      <dgm:spPr/>
      <dgm:t>
        <a:bodyPr/>
        <a:lstStyle/>
        <a:p>
          <a:r>
            <a:rPr lang="en-US" dirty="0">
              <a:solidFill>
                <a:schemeClr val="tx1"/>
              </a:solidFill>
            </a:rPr>
            <a:t>Copayments apply for all services</a:t>
          </a:r>
        </a:p>
      </dgm:t>
    </dgm:pt>
    <dgm:pt modelId="{F2DD1EFC-AEAC-47A7-A931-1534E9E73FAE}" type="parTrans" cxnId="{7D9257E4-F028-43CE-AF67-BBF87B8B0749}">
      <dgm:prSet/>
      <dgm:spPr/>
      <dgm:t>
        <a:bodyPr/>
        <a:lstStyle/>
        <a:p>
          <a:endParaRPr lang="en-US"/>
        </a:p>
      </dgm:t>
    </dgm:pt>
    <dgm:pt modelId="{C94BE2C5-4484-4414-A1A6-601F2BAF7CBC}" type="sibTrans" cxnId="{7D9257E4-F028-43CE-AF67-BBF87B8B0749}">
      <dgm:prSet/>
      <dgm:spPr/>
      <dgm:t>
        <a:bodyPr/>
        <a:lstStyle/>
        <a:p>
          <a:endParaRPr lang="en-US"/>
        </a:p>
      </dgm:t>
    </dgm:pt>
    <dgm:pt modelId="{06BB39EF-06AB-4BE4-83D0-4A7DA09D92B9}">
      <dgm:prSet/>
      <dgm:spPr/>
      <dgm:t>
        <a:bodyPr/>
        <a:lstStyle/>
        <a:p>
          <a:r>
            <a:rPr lang="en-US" dirty="0">
              <a:solidFill>
                <a:schemeClr val="tx1"/>
              </a:solidFill>
            </a:rPr>
            <a:t>Referrals are required for all care outside of your PCP.  See your PCP to obtain a referral to another provider, as needed.</a:t>
          </a:r>
        </a:p>
      </dgm:t>
    </dgm:pt>
    <dgm:pt modelId="{1D4C548C-D483-4B8F-824B-5798707661A0}" type="parTrans" cxnId="{F37874A2-5F3E-4DE4-8298-1C405AB80D92}">
      <dgm:prSet/>
      <dgm:spPr/>
      <dgm:t>
        <a:bodyPr/>
        <a:lstStyle/>
        <a:p>
          <a:endParaRPr lang="en-US"/>
        </a:p>
      </dgm:t>
    </dgm:pt>
    <dgm:pt modelId="{A2BEBAEE-3D64-4F85-8F9B-2659683EC311}" type="sibTrans" cxnId="{F37874A2-5F3E-4DE4-8298-1C405AB80D92}">
      <dgm:prSet/>
      <dgm:spPr/>
      <dgm:t>
        <a:bodyPr/>
        <a:lstStyle/>
        <a:p>
          <a:endParaRPr lang="en-US"/>
        </a:p>
      </dgm:t>
    </dgm:pt>
    <dgm:pt modelId="{D16A9055-79DD-4CCF-A031-7E1F11250725}">
      <dgm:prSet/>
      <dgm:spPr/>
      <dgm:t>
        <a:bodyPr/>
        <a:lstStyle/>
        <a:p>
          <a:r>
            <a:rPr lang="en-US" dirty="0">
              <a:solidFill>
                <a:schemeClr val="tx1"/>
              </a:solidFill>
            </a:rPr>
            <a:t>You must follow the guidelines of the plan for your benefits to be covered</a:t>
          </a:r>
        </a:p>
      </dgm:t>
    </dgm:pt>
    <dgm:pt modelId="{AD156E9D-F87C-4F57-988E-786C72FA1B08}" type="parTrans" cxnId="{46AE4B5F-1343-4C96-908E-909172DE6375}">
      <dgm:prSet/>
      <dgm:spPr/>
      <dgm:t>
        <a:bodyPr/>
        <a:lstStyle/>
        <a:p>
          <a:endParaRPr lang="en-US"/>
        </a:p>
      </dgm:t>
    </dgm:pt>
    <dgm:pt modelId="{FD342B63-47F9-4295-8BF2-FC6C3B8F8AFE}" type="sibTrans" cxnId="{46AE4B5F-1343-4C96-908E-909172DE6375}">
      <dgm:prSet/>
      <dgm:spPr/>
      <dgm:t>
        <a:bodyPr/>
        <a:lstStyle/>
        <a:p>
          <a:endParaRPr lang="en-US"/>
        </a:p>
      </dgm:t>
    </dgm:pt>
    <dgm:pt modelId="{9FDF0A40-EDE8-488C-B5B2-CBD040465701}" type="pres">
      <dgm:prSet presAssocID="{658925E0-9AAF-46BB-8CA2-54E26B6705A5}" presName="linear" presStyleCnt="0">
        <dgm:presLayoutVars>
          <dgm:animLvl val="lvl"/>
          <dgm:resizeHandles val="exact"/>
        </dgm:presLayoutVars>
      </dgm:prSet>
      <dgm:spPr/>
    </dgm:pt>
    <dgm:pt modelId="{E6E293DA-F786-40A0-90B5-7DBD74BA1BC7}" type="pres">
      <dgm:prSet presAssocID="{21E73686-1A7A-45B4-9BCC-5AE9B6409D9E}" presName="parentText" presStyleLbl="node1" presStyleIdx="0" presStyleCnt="5">
        <dgm:presLayoutVars>
          <dgm:chMax val="0"/>
          <dgm:bulletEnabled val="1"/>
        </dgm:presLayoutVars>
      </dgm:prSet>
      <dgm:spPr/>
    </dgm:pt>
    <dgm:pt modelId="{2EDBF07F-BD33-46DA-A5E3-1F747592D0BD}" type="pres">
      <dgm:prSet presAssocID="{76FCE4F7-F194-4467-BDBF-C20E9E8F1093}" presName="spacer" presStyleCnt="0"/>
      <dgm:spPr/>
    </dgm:pt>
    <dgm:pt modelId="{EDA7D053-D0F2-4E13-A2F5-438A17B51C2C}" type="pres">
      <dgm:prSet presAssocID="{E6F566EA-5524-4844-BE3C-F76B79465D4A}" presName="parentText" presStyleLbl="node1" presStyleIdx="1" presStyleCnt="5">
        <dgm:presLayoutVars>
          <dgm:chMax val="0"/>
          <dgm:bulletEnabled val="1"/>
        </dgm:presLayoutVars>
      </dgm:prSet>
      <dgm:spPr/>
    </dgm:pt>
    <dgm:pt modelId="{569BA832-3FF1-49E4-BBD9-D90DE7573939}" type="pres">
      <dgm:prSet presAssocID="{33C66848-734B-4097-9FB8-EB55D7C39D6B}" presName="spacer" presStyleCnt="0"/>
      <dgm:spPr/>
    </dgm:pt>
    <dgm:pt modelId="{127F737B-9FDF-4342-9AF7-8D097F645FC2}" type="pres">
      <dgm:prSet presAssocID="{EAE0ED97-EF61-4CE7-AA6E-A5E3A603F70E}" presName="parentText" presStyleLbl="node1" presStyleIdx="2" presStyleCnt="5">
        <dgm:presLayoutVars>
          <dgm:chMax val="0"/>
          <dgm:bulletEnabled val="1"/>
        </dgm:presLayoutVars>
      </dgm:prSet>
      <dgm:spPr/>
    </dgm:pt>
    <dgm:pt modelId="{C062F850-A353-486F-8062-443B21FE4D8D}" type="pres">
      <dgm:prSet presAssocID="{C94BE2C5-4484-4414-A1A6-601F2BAF7CBC}" presName="spacer" presStyleCnt="0"/>
      <dgm:spPr/>
    </dgm:pt>
    <dgm:pt modelId="{E3C729A9-9778-4645-B3C1-E74D092E2D88}" type="pres">
      <dgm:prSet presAssocID="{06BB39EF-06AB-4BE4-83D0-4A7DA09D92B9}" presName="parentText" presStyleLbl="node1" presStyleIdx="3" presStyleCnt="5">
        <dgm:presLayoutVars>
          <dgm:chMax val="0"/>
          <dgm:bulletEnabled val="1"/>
        </dgm:presLayoutVars>
      </dgm:prSet>
      <dgm:spPr/>
    </dgm:pt>
    <dgm:pt modelId="{C38049E1-F7E2-44F2-9894-3EF389826F1A}" type="pres">
      <dgm:prSet presAssocID="{A2BEBAEE-3D64-4F85-8F9B-2659683EC311}" presName="spacer" presStyleCnt="0"/>
      <dgm:spPr/>
    </dgm:pt>
    <dgm:pt modelId="{25CA8B41-DC5C-4C17-8922-2DB64E3CDDB1}" type="pres">
      <dgm:prSet presAssocID="{D16A9055-79DD-4CCF-A031-7E1F11250725}" presName="parentText" presStyleLbl="node1" presStyleIdx="4" presStyleCnt="5">
        <dgm:presLayoutVars>
          <dgm:chMax val="0"/>
          <dgm:bulletEnabled val="1"/>
        </dgm:presLayoutVars>
      </dgm:prSet>
      <dgm:spPr/>
    </dgm:pt>
  </dgm:ptLst>
  <dgm:cxnLst>
    <dgm:cxn modelId="{42A71E01-3820-4301-9E69-558548C8C507}" type="presOf" srcId="{EAE0ED97-EF61-4CE7-AA6E-A5E3A603F70E}" destId="{127F737B-9FDF-4342-9AF7-8D097F645FC2}" srcOrd="0" destOrd="0" presId="urn:microsoft.com/office/officeart/2005/8/layout/vList2"/>
    <dgm:cxn modelId="{8BE1A60B-DACD-4F29-AB16-11642F873136}" srcId="{658925E0-9AAF-46BB-8CA2-54E26B6705A5}" destId="{21E73686-1A7A-45B4-9BCC-5AE9B6409D9E}" srcOrd="0" destOrd="0" parTransId="{F7EC4E2B-D74D-4DA0-9F9D-B045C5B6890B}" sibTransId="{76FCE4F7-F194-4467-BDBF-C20E9E8F1093}"/>
    <dgm:cxn modelId="{46AE4B5F-1343-4C96-908E-909172DE6375}" srcId="{658925E0-9AAF-46BB-8CA2-54E26B6705A5}" destId="{D16A9055-79DD-4CCF-A031-7E1F11250725}" srcOrd="4" destOrd="0" parTransId="{AD156E9D-F87C-4F57-988E-786C72FA1B08}" sibTransId="{FD342B63-47F9-4295-8BF2-FC6C3B8F8AFE}"/>
    <dgm:cxn modelId="{9F2B1250-5D08-4E55-8A9F-BE64C1901660}" type="presOf" srcId="{21E73686-1A7A-45B4-9BCC-5AE9B6409D9E}" destId="{E6E293DA-F786-40A0-90B5-7DBD74BA1BC7}" srcOrd="0" destOrd="0" presId="urn:microsoft.com/office/officeart/2005/8/layout/vList2"/>
    <dgm:cxn modelId="{78E79A88-AB00-42FD-BA37-7FD6A768CF7C}" type="presOf" srcId="{06BB39EF-06AB-4BE4-83D0-4A7DA09D92B9}" destId="{E3C729A9-9778-4645-B3C1-E74D092E2D88}" srcOrd="0" destOrd="0" presId="urn:microsoft.com/office/officeart/2005/8/layout/vList2"/>
    <dgm:cxn modelId="{F37874A2-5F3E-4DE4-8298-1C405AB80D92}" srcId="{658925E0-9AAF-46BB-8CA2-54E26B6705A5}" destId="{06BB39EF-06AB-4BE4-83D0-4A7DA09D92B9}" srcOrd="3" destOrd="0" parTransId="{1D4C548C-D483-4B8F-824B-5798707661A0}" sibTransId="{A2BEBAEE-3D64-4F85-8F9B-2659683EC311}"/>
    <dgm:cxn modelId="{642B0CA7-0975-4B56-8F17-95D134DD0109}" type="presOf" srcId="{E6F566EA-5524-4844-BE3C-F76B79465D4A}" destId="{EDA7D053-D0F2-4E13-A2F5-438A17B51C2C}" srcOrd="0" destOrd="0" presId="urn:microsoft.com/office/officeart/2005/8/layout/vList2"/>
    <dgm:cxn modelId="{F2C190B9-9746-4DB4-9981-F353B5C16D29}" srcId="{658925E0-9AAF-46BB-8CA2-54E26B6705A5}" destId="{E6F566EA-5524-4844-BE3C-F76B79465D4A}" srcOrd="1" destOrd="0" parTransId="{AA6251A9-FDEA-422F-AB11-3AD2CE6EB596}" sibTransId="{33C66848-734B-4097-9FB8-EB55D7C39D6B}"/>
    <dgm:cxn modelId="{7D9257E4-F028-43CE-AF67-BBF87B8B0749}" srcId="{658925E0-9AAF-46BB-8CA2-54E26B6705A5}" destId="{EAE0ED97-EF61-4CE7-AA6E-A5E3A603F70E}" srcOrd="2" destOrd="0" parTransId="{F2DD1EFC-AEAC-47A7-A931-1534E9E73FAE}" sibTransId="{C94BE2C5-4484-4414-A1A6-601F2BAF7CBC}"/>
    <dgm:cxn modelId="{A07E99E4-BAA2-48BC-BAEE-33D09EA0D898}" type="presOf" srcId="{D16A9055-79DD-4CCF-A031-7E1F11250725}" destId="{25CA8B41-DC5C-4C17-8922-2DB64E3CDDB1}" srcOrd="0" destOrd="0" presId="urn:microsoft.com/office/officeart/2005/8/layout/vList2"/>
    <dgm:cxn modelId="{1968B2F6-66DB-4F51-9FC8-0EA63DF5100A}" type="presOf" srcId="{658925E0-9AAF-46BB-8CA2-54E26B6705A5}" destId="{9FDF0A40-EDE8-488C-B5B2-CBD040465701}" srcOrd="0" destOrd="0" presId="urn:microsoft.com/office/officeart/2005/8/layout/vList2"/>
    <dgm:cxn modelId="{346EF317-C27A-4A92-A25E-E12660812211}" type="presParOf" srcId="{9FDF0A40-EDE8-488C-B5B2-CBD040465701}" destId="{E6E293DA-F786-40A0-90B5-7DBD74BA1BC7}" srcOrd="0" destOrd="0" presId="urn:microsoft.com/office/officeart/2005/8/layout/vList2"/>
    <dgm:cxn modelId="{EB8DB854-5ABD-4C62-9100-1BD103940326}" type="presParOf" srcId="{9FDF0A40-EDE8-488C-B5B2-CBD040465701}" destId="{2EDBF07F-BD33-46DA-A5E3-1F747592D0BD}" srcOrd="1" destOrd="0" presId="urn:microsoft.com/office/officeart/2005/8/layout/vList2"/>
    <dgm:cxn modelId="{396E66FA-616F-4864-BDC3-8978D027AC98}" type="presParOf" srcId="{9FDF0A40-EDE8-488C-B5B2-CBD040465701}" destId="{EDA7D053-D0F2-4E13-A2F5-438A17B51C2C}" srcOrd="2" destOrd="0" presId="urn:microsoft.com/office/officeart/2005/8/layout/vList2"/>
    <dgm:cxn modelId="{7CAB8978-058F-452B-A401-C2F3A804CB33}" type="presParOf" srcId="{9FDF0A40-EDE8-488C-B5B2-CBD040465701}" destId="{569BA832-3FF1-49E4-BBD9-D90DE7573939}" srcOrd="3" destOrd="0" presId="urn:microsoft.com/office/officeart/2005/8/layout/vList2"/>
    <dgm:cxn modelId="{5399474A-8CF3-4357-B16D-B4F6DE00BEB9}" type="presParOf" srcId="{9FDF0A40-EDE8-488C-B5B2-CBD040465701}" destId="{127F737B-9FDF-4342-9AF7-8D097F645FC2}" srcOrd="4" destOrd="0" presId="urn:microsoft.com/office/officeart/2005/8/layout/vList2"/>
    <dgm:cxn modelId="{2D43A4E2-F254-4BEE-9787-727709A93ABC}" type="presParOf" srcId="{9FDF0A40-EDE8-488C-B5B2-CBD040465701}" destId="{C062F850-A353-486F-8062-443B21FE4D8D}" srcOrd="5" destOrd="0" presId="urn:microsoft.com/office/officeart/2005/8/layout/vList2"/>
    <dgm:cxn modelId="{AAA61E5F-4CE8-4466-A24F-10A8C237E07E}" type="presParOf" srcId="{9FDF0A40-EDE8-488C-B5B2-CBD040465701}" destId="{E3C729A9-9778-4645-B3C1-E74D092E2D88}" srcOrd="6" destOrd="0" presId="urn:microsoft.com/office/officeart/2005/8/layout/vList2"/>
    <dgm:cxn modelId="{788DAA6C-0C3F-438A-96F0-BE04AFC88472}" type="presParOf" srcId="{9FDF0A40-EDE8-488C-B5B2-CBD040465701}" destId="{C38049E1-F7E2-44F2-9894-3EF389826F1A}" srcOrd="7" destOrd="0" presId="urn:microsoft.com/office/officeart/2005/8/layout/vList2"/>
    <dgm:cxn modelId="{13D46F35-ADFB-4E73-8FFF-B4BB93526D47}" type="presParOf" srcId="{9FDF0A40-EDE8-488C-B5B2-CBD040465701}" destId="{25CA8B41-DC5C-4C17-8922-2DB64E3CDDB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241CC2-B754-486F-9183-03389DD82E9D}"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CB1A1CD3-9E52-430F-BC34-CD39DA7A676E}">
      <dgm:prSet/>
      <dgm:spPr/>
      <dgm:t>
        <a:bodyPr/>
        <a:lstStyle/>
        <a:p>
          <a:r>
            <a:rPr lang="en-US" dirty="0"/>
            <a:t>In the event of an Employee’s accidental death under the AD&amp;D insurance benefit, your eligible dependent(s) may receive money towards a Career Adjustment, Child Care Benefit and/or Higher Education.</a:t>
          </a:r>
        </a:p>
      </dgm:t>
    </dgm:pt>
    <dgm:pt modelId="{372B159C-504A-42AF-B8E9-9E8B73313D85}" type="parTrans" cxnId="{AB095E82-3403-4B51-AD32-EE61CE5E0F28}">
      <dgm:prSet/>
      <dgm:spPr/>
      <dgm:t>
        <a:bodyPr/>
        <a:lstStyle/>
        <a:p>
          <a:endParaRPr lang="en-US"/>
        </a:p>
      </dgm:t>
    </dgm:pt>
    <dgm:pt modelId="{C35C3E13-65DD-453B-98D6-9A899B97E98F}" type="sibTrans" cxnId="{AB095E82-3403-4B51-AD32-EE61CE5E0F28}">
      <dgm:prSet/>
      <dgm:spPr/>
      <dgm:t>
        <a:bodyPr/>
        <a:lstStyle/>
        <a:p>
          <a:endParaRPr lang="en-US"/>
        </a:p>
      </dgm:t>
    </dgm:pt>
    <dgm:pt modelId="{9932CEA4-E0D3-43B9-8A8B-889B613075C8}">
      <dgm:prSet/>
      <dgm:spPr/>
      <dgm:t>
        <a:bodyPr/>
        <a:lstStyle/>
        <a:p>
          <a:r>
            <a:rPr lang="en-US" dirty="0"/>
            <a:t>Be sure your beneficiary is aware of this benefit should you pass.</a:t>
          </a:r>
        </a:p>
      </dgm:t>
    </dgm:pt>
    <dgm:pt modelId="{23332EB8-7645-4F58-8492-E2BAB4FB2F37}" type="parTrans" cxnId="{B1C3357E-F977-4B1F-B657-3A6DB519339C}">
      <dgm:prSet/>
      <dgm:spPr/>
      <dgm:t>
        <a:bodyPr/>
        <a:lstStyle/>
        <a:p>
          <a:endParaRPr lang="en-US"/>
        </a:p>
      </dgm:t>
    </dgm:pt>
    <dgm:pt modelId="{EE1D933B-C2A9-426C-82B5-3B11842C2CBE}" type="sibTrans" cxnId="{B1C3357E-F977-4B1F-B657-3A6DB519339C}">
      <dgm:prSet/>
      <dgm:spPr/>
      <dgm:t>
        <a:bodyPr/>
        <a:lstStyle/>
        <a:p>
          <a:endParaRPr lang="en-US"/>
        </a:p>
      </dgm:t>
    </dgm:pt>
    <dgm:pt modelId="{F9F3529E-F5B3-4585-9DA2-69319535834C}">
      <dgm:prSet/>
      <dgm:spPr/>
      <dgm:t>
        <a:bodyPr/>
        <a:lstStyle/>
        <a:p>
          <a:r>
            <a:rPr lang="en-US" dirty="0"/>
            <a:t>Refer to the Benefit Book for more information</a:t>
          </a:r>
        </a:p>
      </dgm:t>
    </dgm:pt>
    <dgm:pt modelId="{5D83339F-C88C-42DA-A4B4-B1C8DF4F78DC}" type="parTrans" cxnId="{664BC352-7C69-429D-9C00-CE1362E0165A}">
      <dgm:prSet/>
      <dgm:spPr/>
      <dgm:t>
        <a:bodyPr/>
        <a:lstStyle/>
        <a:p>
          <a:endParaRPr lang="en-US"/>
        </a:p>
      </dgm:t>
    </dgm:pt>
    <dgm:pt modelId="{FF759A86-B0DE-4865-AC59-7F3AEAE4B8A3}" type="sibTrans" cxnId="{664BC352-7C69-429D-9C00-CE1362E0165A}">
      <dgm:prSet/>
      <dgm:spPr/>
      <dgm:t>
        <a:bodyPr/>
        <a:lstStyle/>
        <a:p>
          <a:endParaRPr lang="en-US"/>
        </a:p>
      </dgm:t>
    </dgm:pt>
    <dgm:pt modelId="{1FCFCCB2-33A1-4026-B0A4-EB8ABCF15C77}" type="pres">
      <dgm:prSet presAssocID="{F7241CC2-B754-486F-9183-03389DD82E9D}" presName="hierChild1" presStyleCnt="0">
        <dgm:presLayoutVars>
          <dgm:chPref val="1"/>
          <dgm:dir/>
          <dgm:animOne val="branch"/>
          <dgm:animLvl val="lvl"/>
          <dgm:resizeHandles/>
        </dgm:presLayoutVars>
      </dgm:prSet>
      <dgm:spPr/>
    </dgm:pt>
    <dgm:pt modelId="{944075B6-545C-489E-9A89-09356F0057BA}" type="pres">
      <dgm:prSet presAssocID="{CB1A1CD3-9E52-430F-BC34-CD39DA7A676E}" presName="hierRoot1" presStyleCnt="0"/>
      <dgm:spPr/>
    </dgm:pt>
    <dgm:pt modelId="{4193D1EA-3C62-4F04-9E86-1EAF3B09E528}" type="pres">
      <dgm:prSet presAssocID="{CB1A1CD3-9E52-430F-BC34-CD39DA7A676E}" presName="composite" presStyleCnt="0"/>
      <dgm:spPr/>
    </dgm:pt>
    <dgm:pt modelId="{2B6FA7CA-596F-4DB9-876B-7DCF34B2CF6A}" type="pres">
      <dgm:prSet presAssocID="{CB1A1CD3-9E52-430F-BC34-CD39DA7A676E}" presName="background" presStyleLbl="node0" presStyleIdx="0" presStyleCnt="3"/>
      <dgm:spPr/>
    </dgm:pt>
    <dgm:pt modelId="{939D2AE3-E93A-42B6-8A1A-CDE50A0BF630}" type="pres">
      <dgm:prSet presAssocID="{CB1A1CD3-9E52-430F-BC34-CD39DA7A676E}" presName="text" presStyleLbl="fgAcc0" presStyleIdx="0" presStyleCnt="3">
        <dgm:presLayoutVars>
          <dgm:chPref val="3"/>
        </dgm:presLayoutVars>
      </dgm:prSet>
      <dgm:spPr/>
    </dgm:pt>
    <dgm:pt modelId="{EAB3EACA-E629-4BBA-869C-77078621B018}" type="pres">
      <dgm:prSet presAssocID="{CB1A1CD3-9E52-430F-BC34-CD39DA7A676E}" presName="hierChild2" presStyleCnt="0"/>
      <dgm:spPr/>
    </dgm:pt>
    <dgm:pt modelId="{80F0D88A-9A66-436E-B8E3-7FC0D6CFEF9D}" type="pres">
      <dgm:prSet presAssocID="{9932CEA4-E0D3-43B9-8A8B-889B613075C8}" presName="hierRoot1" presStyleCnt="0"/>
      <dgm:spPr/>
    </dgm:pt>
    <dgm:pt modelId="{E831BBA4-D71E-42EA-9D3B-DC9D361A81CD}" type="pres">
      <dgm:prSet presAssocID="{9932CEA4-E0D3-43B9-8A8B-889B613075C8}" presName="composite" presStyleCnt="0"/>
      <dgm:spPr/>
    </dgm:pt>
    <dgm:pt modelId="{48491A72-00A6-4E3F-AB88-A84E0A7578DF}" type="pres">
      <dgm:prSet presAssocID="{9932CEA4-E0D3-43B9-8A8B-889B613075C8}" presName="background" presStyleLbl="node0" presStyleIdx="1" presStyleCnt="3"/>
      <dgm:spPr/>
    </dgm:pt>
    <dgm:pt modelId="{710969EE-8936-442E-8CF9-7CD252740EA8}" type="pres">
      <dgm:prSet presAssocID="{9932CEA4-E0D3-43B9-8A8B-889B613075C8}" presName="text" presStyleLbl="fgAcc0" presStyleIdx="1" presStyleCnt="3">
        <dgm:presLayoutVars>
          <dgm:chPref val="3"/>
        </dgm:presLayoutVars>
      </dgm:prSet>
      <dgm:spPr/>
    </dgm:pt>
    <dgm:pt modelId="{5018D35A-0AD8-4A4D-B32A-3F5F55C93549}" type="pres">
      <dgm:prSet presAssocID="{9932CEA4-E0D3-43B9-8A8B-889B613075C8}" presName="hierChild2" presStyleCnt="0"/>
      <dgm:spPr/>
    </dgm:pt>
    <dgm:pt modelId="{562E4E13-3D0D-4597-A90E-10E2F5C0726E}" type="pres">
      <dgm:prSet presAssocID="{F9F3529E-F5B3-4585-9DA2-69319535834C}" presName="hierRoot1" presStyleCnt="0"/>
      <dgm:spPr/>
    </dgm:pt>
    <dgm:pt modelId="{3921A5C8-BEBC-4AC6-99C9-9C2200E0C401}" type="pres">
      <dgm:prSet presAssocID="{F9F3529E-F5B3-4585-9DA2-69319535834C}" presName="composite" presStyleCnt="0"/>
      <dgm:spPr/>
    </dgm:pt>
    <dgm:pt modelId="{9AB3B579-C387-4072-9384-0D58FB02852D}" type="pres">
      <dgm:prSet presAssocID="{F9F3529E-F5B3-4585-9DA2-69319535834C}" presName="background" presStyleLbl="node0" presStyleIdx="2" presStyleCnt="3"/>
      <dgm:spPr/>
    </dgm:pt>
    <dgm:pt modelId="{F541130C-5B81-4E46-8833-C104E14B5643}" type="pres">
      <dgm:prSet presAssocID="{F9F3529E-F5B3-4585-9DA2-69319535834C}" presName="text" presStyleLbl="fgAcc0" presStyleIdx="2" presStyleCnt="3">
        <dgm:presLayoutVars>
          <dgm:chPref val="3"/>
        </dgm:presLayoutVars>
      </dgm:prSet>
      <dgm:spPr/>
    </dgm:pt>
    <dgm:pt modelId="{7268C782-F9E0-47D6-B4D9-3F9ED8C5466E}" type="pres">
      <dgm:prSet presAssocID="{F9F3529E-F5B3-4585-9DA2-69319535834C}" presName="hierChild2" presStyleCnt="0"/>
      <dgm:spPr/>
    </dgm:pt>
  </dgm:ptLst>
  <dgm:cxnLst>
    <dgm:cxn modelId="{07D13A12-2C94-432D-BD94-6164720E3DF4}" type="presOf" srcId="{F9F3529E-F5B3-4585-9DA2-69319535834C}" destId="{F541130C-5B81-4E46-8833-C104E14B5643}" srcOrd="0" destOrd="0" presId="urn:microsoft.com/office/officeart/2005/8/layout/hierarchy1"/>
    <dgm:cxn modelId="{664BC352-7C69-429D-9C00-CE1362E0165A}" srcId="{F7241CC2-B754-486F-9183-03389DD82E9D}" destId="{F9F3529E-F5B3-4585-9DA2-69319535834C}" srcOrd="2" destOrd="0" parTransId="{5D83339F-C88C-42DA-A4B4-B1C8DF4F78DC}" sibTransId="{FF759A86-B0DE-4865-AC59-7F3AEAE4B8A3}"/>
    <dgm:cxn modelId="{B1C3357E-F977-4B1F-B657-3A6DB519339C}" srcId="{F7241CC2-B754-486F-9183-03389DD82E9D}" destId="{9932CEA4-E0D3-43B9-8A8B-889B613075C8}" srcOrd="1" destOrd="0" parTransId="{23332EB8-7645-4F58-8492-E2BAB4FB2F37}" sibTransId="{EE1D933B-C2A9-426C-82B5-3B11842C2CBE}"/>
    <dgm:cxn modelId="{AB095E82-3403-4B51-AD32-EE61CE5E0F28}" srcId="{F7241CC2-B754-486F-9183-03389DD82E9D}" destId="{CB1A1CD3-9E52-430F-BC34-CD39DA7A676E}" srcOrd="0" destOrd="0" parTransId="{372B159C-504A-42AF-B8E9-9E8B73313D85}" sibTransId="{C35C3E13-65DD-453B-98D6-9A899B97E98F}"/>
    <dgm:cxn modelId="{B7F7A093-25C5-41B0-92DF-D3F47B990F7E}" type="presOf" srcId="{F7241CC2-B754-486F-9183-03389DD82E9D}" destId="{1FCFCCB2-33A1-4026-B0A4-EB8ABCF15C77}" srcOrd="0" destOrd="0" presId="urn:microsoft.com/office/officeart/2005/8/layout/hierarchy1"/>
    <dgm:cxn modelId="{EA5EB3AF-6A6B-4B3F-B685-65E96B69BF03}" type="presOf" srcId="{CB1A1CD3-9E52-430F-BC34-CD39DA7A676E}" destId="{939D2AE3-E93A-42B6-8A1A-CDE50A0BF630}" srcOrd="0" destOrd="0" presId="urn:microsoft.com/office/officeart/2005/8/layout/hierarchy1"/>
    <dgm:cxn modelId="{434288BF-2D65-4FAE-A77E-C0B47BBE0222}" type="presOf" srcId="{9932CEA4-E0D3-43B9-8A8B-889B613075C8}" destId="{710969EE-8936-442E-8CF9-7CD252740EA8}" srcOrd="0" destOrd="0" presId="urn:microsoft.com/office/officeart/2005/8/layout/hierarchy1"/>
    <dgm:cxn modelId="{59D0ECDC-D417-4676-9470-674B7EBDA7DA}" type="presParOf" srcId="{1FCFCCB2-33A1-4026-B0A4-EB8ABCF15C77}" destId="{944075B6-545C-489E-9A89-09356F0057BA}" srcOrd="0" destOrd="0" presId="urn:microsoft.com/office/officeart/2005/8/layout/hierarchy1"/>
    <dgm:cxn modelId="{2F0DD7D3-3C99-4445-840F-1442763C2907}" type="presParOf" srcId="{944075B6-545C-489E-9A89-09356F0057BA}" destId="{4193D1EA-3C62-4F04-9E86-1EAF3B09E528}" srcOrd="0" destOrd="0" presId="urn:microsoft.com/office/officeart/2005/8/layout/hierarchy1"/>
    <dgm:cxn modelId="{45BE7E64-22D4-43CB-AF26-75AA4F5E11AA}" type="presParOf" srcId="{4193D1EA-3C62-4F04-9E86-1EAF3B09E528}" destId="{2B6FA7CA-596F-4DB9-876B-7DCF34B2CF6A}" srcOrd="0" destOrd="0" presId="urn:microsoft.com/office/officeart/2005/8/layout/hierarchy1"/>
    <dgm:cxn modelId="{68F9F912-CC78-46EC-84FA-136FDD099156}" type="presParOf" srcId="{4193D1EA-3C62-4F04-9E86-1EAF3B09E528}" destId="{939D2AE3-E93A-42B6-8A1A-CDE50A0BF630}" srcOrd="1" destOrd="0" presId="urn:microsoft.com/office/officeart/2005/8/layout/hierarchy1"/>
    <dgm:cxn modelId="{40D531DE-9D9B-4518-8637-BB2614E915F8}" type="presParOf" srcId="{944075B6-545C-489E-9A89-09356F0057BA}" destId="{EAB3EACA-E629-4BBA-869C-77078621B018}" srcOrd="1" destOrd="0" presId="urn:microsoft.com/office/officeart/2005/8/layout/hierarchy1"/>
    <dgm:cxn modelId="{865C3AD3-38AC-4EB7-AED8-5D7CF566DDC6}" type="presParOf" srcId="{1FCFCCB2-33A1-4026-B0A4-EB8ABCF15C77}" destId="{80F0D88A-9A66-436E-B8E3-7FC0D6CFEF9D}" srcOrd="1" destOrd="0" presId="urn:microsoft.com/office/officeart/2005/8/layout/hierarchy1"/>
    <dgm:cxn modelId="{50D8ECFE-105D-446C-A557-610F013A34E5}" type="presParOf" srcId="{80F0D88A-9A66-436E-B8E3-7FC0D6CFEF9D}" destId="{E831BBA4-D71E-42EA-9D3B-DC9D361A81CD}" srcOrd="0" destOrd="0" presId="urn:microsoft.com/office/officeart/2005/8/layout/hierarchy1"/>
    <dgm:cxn modelId="{A01482C3-082E-4BD5-B5F1-C5B10BAF8440}" type="presParOf" srcId="{E831BBA4-D71E-42EA-9D3B-DC9D361A81CD}" destId="{48491A72-00A6-4E3F-AB88-A84E0A7578DF}" srcOrd="0" destOrd="0" presId="urn:microsoft.com/office/officeart/2005/8/layout/hierarchy1"/>
    <dgm:cxn modelId="{B16CFC5F-A3AA-4B20-9444-E62A1C02CB85}" type="presParOf" srcId="{E831BBA4-D71E-42EA-9D3B-DC9D361A81CD}" destId="{710969EE-8936-442E-8CF9-7CD252740EA8}" srcOrd="1" destOrd="0" presId="urn:microsoft.com/office/officeart/2005/8/layout/hierarchy1"/>
    <dgm:cxn modelId="{70E347B0-1AFD-4525-B821-F04599F1A058}" type="presParOf" srcId="{80F0D88A-9A66-436E-B8E3-7FC0D6CFEF9D}" destId="{5018D35A-0AD8-4A4D-B32A-3F5F55C93549}" srcOrd="1" destOrd="0" presId="urn:microsoft.com/office/officeart/2005/8/layout/hierarchy1"/>
    <dgm:cxn modelId="{9EEC3A08-0F46-4A64-8309-3993921CF2DC}" type="presParOf" srcId="{1FCFCCB2-33A1-4026-B0A4-EB8ABCF15C77}" destId="{562E4E13-3D0D-4597-A90E-10E2F5C0726E}" srcOrd="2" destOrd="0" presId="urn:microsoft.com/office/officeart/2005/8/layout/hierarchy1"/>
    <dgm:cxn modelId="{75BA155E-19D4-49FD-ACEB-645FC0D8BBE7}" type="presParOf" srcId="{562E4E13-3D0D-4597-A90E-10E2F5C0726E}" destId="{3921A5C8-BEBC-4AC6-99C9-9C2200E0C401}" srcOrd="0" destOrd="0" presId="urn:microsoft.com/office/officeart/2005/8/layout/hierarchy1"/>
    <dgm:cxn modelId="{2F021CA1-2F3E-48AB-BFEC-8094A912807C}" type="presParOf" srcId="{3921A5C8-BEBC-4AC6-99C9-9C2200E0C401}" destId="{9AB3B579-C387-4072-9384-0D58FB02852D}" srcOrd="0" destOrd="0" presId="urn:microsoft.com/office/officeart/2005/8/layout/hierarchy1"/>
    <dgm:cxn modelId="{03E5B852-3B26-48B4-8790-1670FD74E534}" type="presParOf" srcId="{3921A5C8-BEBC-4AC6-99C9-9C2200E0C401}" destId="{F541130C-5B81-4E46-8833-C104E14B5643}" srcOrd="1" destOrd="0" presId="urn:microsoft.com/office/officeart/2005/8/layout/hierarchy1"/>
    <dgm:cxn modelId="{C3EEBFB0-843F-4DFD-8FA4-E470C1A71E88}" type="presParOf" srcId="{562E4E13-3D0D-4597-A90E-10E2F5C0726E}" destId="{7268C782-F9E0-47D6-B4D9-3F9ED8C5466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96828-6882-433A-80FC-67CE3EFBCEF0}">
      <dsp:nvSpPr>
        <dsp:cNvPr id="0" name=""/>
        <dsp:cNvSpPr/>
      </dsp:nvSpPr>
      <dsp:spPr>
        <a:xfrm>
          <a:off x="0" y="0"/>
          <a:ext cx="8246660" cy="16430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u="sng" kern="1200" dirty="0">
              <a:solidFill>
                <a:srgbClr val="002060"/>
              </a:solidFill>
            </a:rPr>
            <a:t>Open Enrollment for Eligible Employees</a:t>
          </a:r>
        </a:p>
        <a:p>
          <a:pPr marL="114300" lvl="1" indent="-114300" algn="l" defTabSz="622300">
            <a:lnSpc>
              <a:spcPct val="90000"/>
            </a:lnSpc>
            <a:spcBef>
              <a:spcPct val="0"/>
            </a:spcBef>
            <a:spcAft>
              <a:spcPct val="15000"/>
            </a:spcAft>
            <a:buChar char="•"/>
          </a:pPr>
          <a:r>
            <a:rPr lang="en-US" sz="1400" kern="1200" dirty="0">
              <a:solidFill>
                <a:srgbClr val="002060"/>
              </a:solidFill>
            </a:rPr>
            <a:t>This is your annual election period to review your employee benefits, enroll or terminate yourself and/or dependents, review &amp; select your plans.  Outside of open enrollment you will need a qualifying event to make a change to your enrollment.   See HR and notify the Benefits  Specialist within 30 days of the date of event</a:t>
          </a:r>
        </a:p>
      </dsp:txBody>
      <dsp:txXfrm>
        <a:off x="48124" y="48124"/>
        <a:ext cx="6548426" cy="1546814"/>
      </dsp:txXfrm>
    </dsp:sp>
    <dsp:sp modelId="{43DF4C1E-74FB-4A45-8CA2-EBCCC6192916}">
      <dsp:nvSpPr>
        <dsp:cNvPr id="0" name=""/>
        <dsp:cNvSpPr/>
      </dsp:nvSpPr>
      <dsp:spPr>
        <a:xfrm>
          <a:off x="1455292" y="2008187"/>
          <a:ext cx="8246660" cy="1643062"/>
        </a:xfrm>
        <a:prstGeom prst="roundRect">
          <a:avLst>
            <a:gd name="adj" fmla="val 10000"/>
          </a:avLst>
        </a:prstGeom>
        <a:solidFill>
          <a:schemeClr val="accent2">
            <a:hueOff val="6194565"/>
            <a:satOff val="-4985"/>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Open Enrollment is in NOW!  </a:t>
          </a:r>
          <a:r>
            <a:rPr lang="en-US" sz="1800" b="1" kern="1200" dirty="0">
              <a:solidFill>
                <a:srgbClr val="002060"/>
              </a:solidFill>
            </a:rPr>
            <a:t>You must confirm your elections no later than </a:t>
          </a:r>
          <a:r>
            <a:rPr lang="en-US" sz="1800" b="1" u="sng" kern="1200" dirty="0">
              <a:solidFill>
                <a:srgbClr val="002060"/>
              </a:solidFill>
            </a:rPr>
            <a:t>Noon on Friday, August 25, 2023</a:t>
          </a:r>
          <a:r>
            <a:rPr lang="en-US" sz="1800" kern="1200" dirty="0">
              <a:solidFill>
                <a:srgbClr val="002060"/>
              </a:solidFill>
            </a:rPr>
            <a:t>.</a:t>
          </a:r>
        </a:p>
      </dsp:txBody>
      <dsp:txXfrm>
        <a:off x="1503416" y="2056311"/>
        <a:ext cx="5627128" cy="1546814"/>
      </dsp:txXfrm>
    </dsp:sp>
    <dsp:sp modelId="{AF614F14-6C48-4B20-B6D5-BAB143FB1B0F}">
      <dsp:nvSpPr>
        <dsp:cNvPr id="0" name=""/>
        <dsp:cNvSpPr/>
      </dsp:nvSpPr>
      <dsp:spPr>
        <a:xfrm>
          <a:off x="7178669" y="1291629"/>
          <a:ext cx="1067990" cy="10679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418967" y="1291629"/>
        <a:ext cx="587394" cy="803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DA2DA-D3C4-405B-9709-09A1931530E9}">
      <dsp:nvSpPr>
        <dsp:cNvPr id="0" name=""/>
        <dsp:cNvSpPr/>
      </dsp:nvSpPr>
      <dsp:spPr>
        <a:xfrm>
          <a:off x="0" y="0"/>
          <a:ext cx="8246660" cy="16430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rgbClr val="002060"/>
              </a:solidFill>
            </a:rPr>
            <a:t>The email you received on 8/8/2023 included your Benefit Summary information and forms.  Materials can also be found on the District’s Intranet.</a:t>
          </a:r>
        </a:p>
      </dsp:txBody>
      <dsp:txXfrm>
        <a:off x="48124" y="48124"/>
        <a:ext cx="6548426" cy="1546814"/>
      </dsp:txXfrm>
    </dsp:sp>
    <dsp:sp modelId="{CC4451BB-AEB0-47A8-A49E-6732F91355F4}">
      <dsp:nvSpPr>
        <dsp:cNvPr id="0" name=""/>
        <dsp:cNvSpPr/>
      </dsp:nvSpPr>
      <dsp:spPr>
        <a:xfrm>
          <a:off x="1455292" y="2008187"/>
          <a:ext cx="8246660" cy="16430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u="sng" kern="1200" dirty="0">
              <a:solidFill>
                <a:srgbClr val="002060"/>
              </a:solidFill>
            </a:rPr>
            <a:t>Before Noon on Friday, 8/25/23, you will complete &amp; return to Arlene Sabado:</a:t>
          </a:r>
        </a:p>
        <a:p>
          <a:pPr marL="0" lvl="0" indent="0" algn="l" defTabSz="533400">
            <a:lnSpc>
              <a:spcPct val="90000"/>
            </a:lnSpc>
            <a:spcBef>
              <a:spcPct val="0"/>
            </a:spcBef>
            <a:spcAft>
              <a:spcPct val="35000"/>
            </a:spcAft>
            <a:buNone/>
          </a:pPr>
          <a:r>
            <a:rPr lang="en-US" sz="1200" kern="1200" dirty="0">
              <a:solidFill>
                <a:srgbClr val="002060"/>
              </a:solidFill>
            </a:rPr>
            <a:t>1.  Your Coverage Election Agreement  (all eligible employees)</a:t>
          </a:r>
        </a:p>
        <a:p>
          <a:pPr marL="0" lvl="0" indent="0" algn="l" defTabSz="533400">
            <a:lnSpc>
              <a:spcPct val="90000"/>
            </a:lnSpc>
            <a:spcBef>
              <a:spcPct val="0"/>
            </a:spcBef>
            <a:spcAft>
              <a:spcPct val="35000"/>
            </a:spcAft>
            <a:buNone/>
          </a:pPr>
          <a:r>
            <a:rPr lang="en-US" sz="1200" kern="1200" dirty="0">
              <a:solidFill>
                <a:srgbClr val="002060"/>
              </a:solidFill>
            </a:rPr>
            <a:t>2.  Waiver form, if not electing medical coverage for the period of 9/1/23-8/31/24</a:t>
          </a:r>
        </a:p>
        <a:p>
          <a:pPr marL="0" lvl="0" indent="0" algn="l" defTabSz="533400">
            <a:lnSpc>
              <a:spcPct val="90000"/>
            </a:lnSpc>
            <a:spcBef>
              <a:spcPct val="0"/>
            </a:spcBef>
            <a:spcAft>
              <a:spcPct val="35000"/>
            </a:spcAft>
            <a:buNone/>
          </a:pPr>
          <a:r>
            <a:rPr lang="en-US" sz="1200" kern="1200" dirty="0">
              <a:solidFill>
                <a:srgbClr val="002060"/>
              </a:solidFill>
            </a:rPr>
            <a:t>3.  Medical Enrollment forms </a:t>
          </a:r>
          <a:r>
            <a:rPr lang="en-US" sz="1200" b="1" u="sng" kern="1200" dirty="0">
              <a:solidFill>
                <a:srgbClr val="002060"/>
              </a:solidFill>
            </a:rPr>
            <a:t>are required by everyone!</a:t>
          </a:r>
          <a:endParaRPr lang="en-US" sz="1200" b="0" u="none" kern="1200" dirty="0">
            <a:solidFill>
              <a:srgbClr val="002060"/>
            </a:solidFill>
          </a:endParaRPr>
        </a:p>
        <a:p>
          <a:pPr marL="0" lvl="0" indent="0" algn="l" defTabSz="533400">
            <a:lnSpc>
              <a:spcPct val="90000"/>
            </a:lnSpc>
            <a:spcBef>
              <a:spcPct val="0"/>
            </a:spcBef>
            <a:spcAft>
              <a:spcPct val="35000"/>
            </a:spcAft>
            <a:buNone/>
          </a:pPr>
          <a:r>
            <a:rPr lang="en-US" sz="1200" b="0" u="none" kern="1200" dirty="0">
              <a:solidFill>
                <a:srgbClr val="002060"/>
              </a:solidFill>
            </a:rPr>
            <a:t>4.  Dental/Vision changes will require a form</a:t>
          </a:r>
        </a:p>
        <a:p>
          <a:pPr marL="0" lvl="0" indent="0" algn="l" defTabSz="533400">
            <a:lnSpc>
              <a:spcPct val="90000"/>
            </a:lnSpc>
            <a:spcBef>
              <a:spcPct val="0"/>
            </a:spcBef>
            <a:spcAft>
              <a:spcPct val="35000"/>
            </a:spcAft>
            <a:buNone/>
          </a:pPr>
          <a:r>
            <a:rPr lang="en-US" sz="1200" b="0" u="none" kern="1200" dirty="0">
              <a:solidFill>
                <a:srgbClr val="002060"/>
              </a:solidFill>
            </a:rPr>
            <a:t>5.  Voluntary Life- will hold their open enrollment in September, watch email for more information after Labor Day  </a:t>
          </a:r>
        </a:p>
      </dsp:txBody>
      <dsp:txXfrm>
        <a:off x="1503416" y="2056311"/>
        <a:ext cx="5627128" cy="1546814"/>
      </dsp:txXfrm>
    </dsp:sp>
    <dsp:sp modelId="{F3FCBE29-14FA-4512-8938-B68B6F8E5002}">
      <dsp:nvSpPr>
        <dsp:cNvPr id="0" name=""/>
        <dsp:cNvSpPr/>
      </dsp:nvSpPr>
      <dsp:spPr>
        <a:xfrm>
          <a:off x="7178669" y="1291629"/>
          <a:ext cx="1067990" cy="1067990"/>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418967" y="1291629"/>
        <a:ext cx="587394" cy="803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B0DCA-433B-4739-8D0B-20FC8B806C82}">
      <dsp:nvSpPr>
        <dsp:cNvPr id="0" name=""/>
        <dsp:cNvSpPr/>
      </dsp:nvSpPr>
      <dsp:spPr>
        <a:xfrm>
          <a:off x="0" y="22250"/>
          <a:ext cx="9701953" cy="1433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rgbClr val="002060"/>
              </a:solidFill>
            </a:rPr>
            <a:t>If you already received services between January 1-August 31, 2023, the amounts applied to your deductible &amp; out-of-pocket will be carried forward to the plan you select for 9/1/2023.</a:t>
          </a:r>
        </a:p>
      </dsp:txBody>
      <dsp:txXfrm>
        <a:off x="69965" y="92215"/>
        <a:ext cx="9562023" cy="1293320"/>
      </dsp:txXfrm>
    </dsp:sp>
    <dsp:sp modelId="{EACCCF12-6EA0-4E42-A21E-39686CFB60E9}">
      <dsp:nvSpPr>
        <dsp:cNvPr id="0" name=""/>
        <dsp:cNvSpPr/>
      </dsp:nvSpPr>
      <dsp:spPr>
        <a:xfrm>
          <a:off x="0" y="1455500"/>
          <a:ext cx="9701953"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03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You will </a:t>
          </a:r>
          <a:r>
            <a:rPr lang="en-US" sz="2700" b="1" u="sng" kern="1200" dirty="0"/>
            <a:t>NOT</a:t>
          </a:r>
          <a:r>
            <a:rPr lang="en-US" sz="2700" kern="1200" dirty="0"/>
            <a:t> begin with a new deductible</a:t>
          </a:r>
        </a:p>
        <a:p>
          <a:pPr marL="228600" lvl="1" indent="-228600" algn="l" defTabSz="1200150">
            <a:lnSpc>
              <a:spcPct val="90000"/>
            </a:lnSpc>
            <a:spcBef>
              <a:spcPct val="0"/>
            </a:spcBef>
            <a:spcAft>
              <a:spcPct val="20000"/>
            </a:spcAft>
            <a:buChar char="•"/>
          </a:pPr>
          <a:r>
            <a:rPr lang="en-US" sz="2700" kern="1200" dirty="0"/>
            <a:t>You </a:t>
          </a:r>
          <a:r>
            <a:rPr lang="en-US" sz="2700" b="1" u="sng" kern="1200" dirty="0"/>
            <a:t>will need to satisfy </a:t>
          </a:r>
          <a:r>
            <a:rPr lang="en-US" sz="2700" kern="1200" dirty="0"/>
            <a:t>the difference of the new deductible before eligible services will be paid by BCBSIL</a:t>
          </a:r>
        </a:p>
        <a:p>
          <a:pPr marL="228600" lvl="1" indent="-228600" algn="l" defTabSz="1200150">
            <a:lnSpc>
              <a:spcPct val="90000"/>
            </a:lnSpc>
            <a:spcBef>
              <a:spcPct val="0"/>
            </a:spcBef>
            <a:spcAft>
              <a:spcPct val="20000"/>
            </a:spcAft>
            <a:buChar char="•"/>
          </a:pPr>
          <a:r>
            <a:rPr lang="en-US" sz="2700" kern="1200" dirty="0"/>
            <a:t>All deductibles &amp; out-of-pocket thresholds reset January 1 of each year</a:t>
          </a:r>
        </a:p>
      </dsp:txBody>
      <dsp:txXfrm>
        <a:off x="0" y="1455500"/>
        <a:ext cx="9701953" cy="2173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293DA-F786-40A0-90B5-7DBD74BA1BC7}">
      <dsp:nvSpPr>
        <dsp:cNvPr id="0" name=""/>
        <dsp:cNvSpPr/>
      </dsp:nvSpPr>
      <dsp:spPr>
        <a:xfrm>
          <a:off x="0" y="37055"/>
          <a:ext cx="9701953" cy="676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The Blue Advantage HMO Medical plan is a Managed Care program, offering the lowest out-of-pocket costs of all District offered plans.</a:t>
          </a:r>
        </a:p>
      </dsp:txBody>
      <dsp:txXfrm>
        <a:off x="33012" y="70067"/>
        <a:ext cx="9635929" cy="610236"/>
      </dsp:txXfrm>
    </dsp:sp>
    <dsp:sp modelId="{EDA7D053-D0F2-4E13-A2F5-438A17B51C2C}">
      <dsp:nvSpPr>
        <dsp:cNvPr id="0" name=""/>
        <dsp:cNvSpPr/>
      </dsp:nvSpPr>
      <dsp:spPr>
        <a:xfrm>
          <a:off x="0" y="762275"/>
          <a:ext cx="9701953" cy="6762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There are no out-of-network benefits in this $0 deductible plan</a:t>
          </a:r>
        </a:p>
      </dsp:txBody>
      <dsp:txXfrm>
        <a:off x="33012" y="795287"/>
        <a:ext cx="9635929" cy="610236"/>
      </dsp:txXfrm>
    </dsp:sp>
    <dsp:sp modelId="{127F737B-9FDF-4342-9AF7-8D097F645FC2}">
      <dsp:nvSpPr>
        <dsp:cNvPr id="0" name=""/>
        <dsp:cNvSpPr/>
      </dsp:nvSpPr>
      <dsp:spPr>
        <a:xfrm>
          <a:off x="0" y="1487495"/>
          <a:ext cx="9701953" cy="6762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Copayments apply for all services</a:t>
          </a:r>
        </a:p>
      </dsp:txBody>
      <dsp:txXfrm>
        <a:off x="33012" y="1520507"/>
        <a:ext cx="9635929" cy="610236"/>
      </dsp:txXfrm>
    </dsp:sp>
    <dsp:sp modelId="{E3C729A9-9778-4645-B3C1-E74D092E2D88}">
      <dsp:nvSpPr>
        <dsp:cNvPr id="0" name=""/>
        <dsp:cNvSpPr/>
      </dsp:nvSpPr>
      <dsp:spPr>
        <a:xfrm>
          <a:off x="0" y="2212715"/>
          <a:ext cx="9701953"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Referrals are required for all care outside of your PCP.  See your PCP to obtain a referral to another provider, as needed.</a:t>
          </a:r>
        </a:p>
      </dsp:txBody>
      <dsp:txXfrm>
        <a:off x="33012" y="2245727"/>
        <a:ext cx="9635929" cy="610236"/>
      </dsp:txXfrm>
    </dsp:sp>
    <dsp:sp modelId="{25CA8B41-DC5C-4C17-8922-2DB64E3CDDB1}">
      <dsp:nvSpPr>
        <dsp:cNvPr id="0" name=""/>
        <dsp:cNvSpPr/>
      </dsp:nvSpPr>
      <dsp:spPr>
        <a:xfrm>
          <a:off x="0" y="2937935"/>
          <a:ext cx="9701953" cy="6762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You must follow the guidelines of the plan for your benefits to be covered</a:t>
          </a:r>
        </a:p>
      </dsp:txBody>
      <dsp:txXfrm>
        <a:off x="33012" y="2970947"/>
        <a:ext cx="9635929" cy="610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FA7CA-596F-4DB9-876B-7DCF34B2CF6A}">
      <dsp:nvSpPr>
        <dsp:cNvPr id="0" name=""/>
        <dsp:cNvSpPr/>
      </dsp:nvSpPr>
      <dsp:spPr>
        <a:xfrm>
          <a:off x="0" y="815257"/>
          <a:ext cx="2728674" cy="1732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9D2AE3-E93A-42B6-8A1A-CDE50A0BF630}">
      <dsp:nvSpPr>
        <dsp:cNvPr id="0" name=""/>
        <dsp:cNvSpPr/>
      </dsp:nvSpPr>
      <dsp:spPr>
        <a:xfrm>
          <a:off x="303186" y="1103284"/>
          <a:ext cx="2728674" cy="1732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 the event of an Employee’s accidental death under the AD&amp;D insurance benefit, your eligible dependent(s) may receive money towards a Career Adjustment, Child Care Benefit and/or Higher Education.</a:t>
          </a:r>
        </a:p>
      </dsp:txBody>
      <dsp:txXfrm>
        <a:off x="353935" y="1154033"/>
        <a:ext cx="2627176" cy="1631210"/>
      </dsp:txXfrm>
    </dsp:sp>
    <dsp:sp modelId="{48491A72-00A6-4E3F-AB88-A84E0A7578DF}">
      <dsp:nvSpPr>
        <dsp:cNvPr id="0" name=""/>
        <dsp:cNvSpPr/>
      </dsp:nvSpPr>
      <dsp:spPr>
        <a:xfrm>
          <a:off x="3335046" y="815257"/>
          <a:ext cx="2728674" cy="1732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969EE-8936-442E-8CF9-7CD252740EA8}">
      <dsp:nvSpPr>
        <dsp:cNvPr id="0" name=""/>
        <dsp:cNvSpPr/>
      </dsp:nvSpPr>
      <dsp:spPr>
        <a:xfrm>
          <a:off x="3638232" y="1103284"/>
          <a:ext cx="2728674" cy="1732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Be sure your beneficiary is aware of this benefit should you pass.</a:t>
          </a:r>
        </a:p>
      </dsp:txBody>
      <dsp:txXfrm>
        <a:off x="3688981" y="1154033"/>
        <a:ext cx="2627176" cy="1631210"/>
      </dsp:txXfrm>
    </dsp:sp>
    <dsp:sp modelId="{9AB3B579-C387-4072-9384-0D58FB02852D}">
      <dsp:nvSpPr>
        <dsp:cNvPr id="0" name=""/>
        <dsp:cNvSpPr/>
      </dsp:nvSpPr>
      <dsp:spPr>
        <a:xfrm>
          <a:off x="6670092" y="815257"/>
          <a:ext cx="2728674" cy="17327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1130C-5B81-4E46-8833-C104E14B5643}">
      <dsp:nvSpPr>
        <dsp:cNvPr id="0" name=""/>
        <dsp:cNvSpPr/>
      </dsp:nvSpPr>
      <dsp:spPr>
        <a:xfrm>
          <a:off x="6973278" y="1103284"/>
          <a:ext cx="2728674" cy="173270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Refer to the Benefit Book for more information</a:t>
          </a:r>
        </a:p>
      </dsp:txBody>
      <dsp:txXfrm>
        <a:off x="7024027" y="1154033"/>
        <a:ext cx="2627176" cy="163121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9863" y="0"/>
            <a:ext cx="3044825" cy="466725"/>
          </a:xfrm>
          <a:prstGeom prst="rect">
            <a:avLst/>
          </a:prstGeom>
        </p:spPr>
        <p:txBody>
          <a:bodyPr vert="horz" lIns="91440" tIns="45720" rIns="91440" bIns="45720" rtlCol="0"/>
          <a:lstStyle>
            <a:lvl1pPr algn="r">
              <a:defRPr sz="1200"/>
            </a:lvl1pPr>
          </a:lstStyle>
          <a:p>
            <a:fld id="{76003AD2-606E-41F7-A210-B3F160BD2115}" type="datetimeFigureOut">
              <a:rPr lang="en-US" smtClean="0"/>
              <a:t>8/7/2023</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3263" y="4481513"/>
            <a:ext cx="5619750" cy="36671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550"/>
            <a:ext cx="304482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863" y="8845550"/>
            <a:ext cx="3044825" cy="466725"/>
          </a:xfrm>
          <a:prstGeom prst="rect">
            <a:avLst/>
          </a:prstGeom>
        </p:spPr>
        <p:txBody>
          <a:bodyPr vert="horz" lIns="91440" tIns="45720" rIns="91440" bIns="45720" rtlCol="0" anchor="b"/>
          <a:lstStyle>
            <a:lvl1pPr algn="r">
              <a:defRPr sz="1200"/>
            </a:lvl1pPr>
          </a:lstStyle>
          <a:p>
            <a:fld id="{46996880-42AB-4ABE-B762-352E3C9600E2}" type="slidenum">
              <a:rPr lang="en-US" smtClean="0"/>
              <a:t>‹#›</a:t>
            </a:fld>
            <a:endParaRPr lang="en-US" dirty="0"/>
          </a:p>
        </p:txBody>
      </p:sp>
    </p:spTree>
    <p:extLst>
      <p:ext uri="{BB962C8B-B14F-4D97-AF65-F5344CB8AC3E}">
        <p14:creationId xmlns:p14="http://schemas.microsoft.com/office/powerpoint/2010/main" val="3707855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87BF9CD0-5173-4C2B-A226-1E84B2FF51EA}" type="datetime1">
              <a:rPr lang="en-US" smtClean="0"/>
              <a:t>8/7/2023</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4B7E4EF-A1BD-40F4-AB7B-04F084DD991D}" type="slidenum">
              <a:rPr lang="en-US" smtClean="0"/>
              <a:t>‹#›</a:t>
            </a:fld>
            <a:endParaRPr lang="en-US" dirty="0"/>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23669361"/>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11397-BE25-4E08-83A0-5B8796399CB5}"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4817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07A9CA72-EF29-42E3-9496-9C3463758CEE}" type="datetime1">
              <a:rPr lang="en-US" smtClean="0"/>
              <a:t>8/7/2023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4B7E4EF-A1BD-40F4-AB7B-04F084DD991D}" type="slidenum">
              <a:rPr lang="en-US" smtClean="0"/>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82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1D8465-D55D-4288-84ED-198BF8A6E270}" type="datetime1">
              <a:rPr lang="en-US" smtClean="0"/>
              <a:t>8/7/2023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3426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5A7C3941-EA53-4EEC-9A0A-6943A62AC4CB}" type="datetime1">
              <a:rPr lang="en-US" smtClean="0"/>
              <a:t>8/7/2023</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4B7E4EF-A1BD-40F4-AB7B-04F084DD991D}" type="slidenum">
              <a:rPr lang="en-US" smtClean="0"/>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5474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F30A8C-F50B-47FC-854D-31E57BA3D822}" type="datetime1">
              <a:rPr lang="en-US" smtClean="0"/>
              <a:t>8/7/2023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3539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2EB4A5-A2C2-4749-8598-30DECE6A1A1E}" type="datetime1">
              <a:rPr lang="en-US" smtClean="0"/>
              <a:t>8/7/2023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75916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6254AB-B604-4B38-A426-198E4665F80F}" type="datetime1">
              <a:rPr lang="en-US" smtClean="0"/>
              <a:t>8/7/2023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586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7412B059-60EA-4E2B-977C-51455DCCE36C}" type="datetime1">
              <a:rPr lang="en-US" smtClean="0"/>
              <a:t>8/7/2023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7773992"/>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777333BB-207C-47F3-9B3D-A728B07E7217}" type="datetime1">
              <a:rPr lang="en-US" smtClean="0"/>
              <a:t>8/7/2023</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272628006"/>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C281735-DAAC-4505-AFBC-F490445F64E1}" type="datetime1">
              <a:rPr lang="en-US" smtClean="0"/>
              <a:t>8/7/2023</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pPr algn="l"/>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0384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759D59AC-40FD-4433-8553-7D6C02DBB787}" type="datetime1">
              <a:rPr lang="en-US" smtClean="0"/>
              <a:t>8/7/2023</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4B7E4EF-A1BD-40F4-AB7B-04F084DD991D}" type="slidenum">
              <a:rPr lang="en-US" smtClean="0"/>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759990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bcbsil.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llenp@vistanational.com"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mailto:graubergerj@vistanational.com" TargetMode="External"/><Relationship Id="rId4" Type="http://schemas.openxmlformats.org/officeDocument/2006/relationships/hyperlink" Target="mailto:mulcahyk@vistanationa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cbsil.com/"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irs.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teladoc.com/start/"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hyperlink" Target="http://www.amerita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eyemed.com/" TargetMode="Externa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pixabay.com/en/thank-you-text-message-note-394180/" TargetMode="External"/><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duotone>
              <a:prstClr val="black"/>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p:blipFill>
        <p:spPr>
          <a:xfrm>
            <a:off x="0" y="-4713"/>
            <a:ext cx="12192000" cy="6858000"/>
          </a:xfrm>
          <a:prstGeom prst="rect">
            <a:avLst/>
          </a:prstGeom>
        </p:spPr>
      </p:pic>
      <p:sp>
        <p:nvSpPr>
          <p:cNvPr id="11" name="Rectangle 10">
            <a:extLst>
              <a:ext uri="{FF2B5EF4-FFF2-40B4-BE49-F238E27FC236}">
                <a16:creationId xmlns:a16="http://schemas.microsoft.com/office/drawing/2014/main" id="{EC1676DB-CAD7-4CCF-A2EE-B78C198A3D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0" y="4713"/>
            <a:ext cx="12191769" cy="6853288"/>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159">
            <a:extLst>
              <a:ext uri="{FF2B5EF4-FFF2-40B4-BE49-F238E27FC236}">
                <a16:creationId xmlns:a16="http://schemas.microsoft.com/office/drawing/2014/main" id="{23BC8E42-FE58-4037-9DB8-BBD8A6D3A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tx2">
              <a:lumMod val="75000"/>
              <a:lumOff val="25000"/>
            </a:schemeClr>
          </a:solidFill>
          <a:ln w="0">
            <a:noFill/>
            <a:prstDash val="solid"/>
            <a:round/>
            <a:headEnd/>
            <a:tailEnd/>
          </a:ln>
        </p:spPr>
      </p:sp>
      <p:sp>
        <p:nvSpPr>
          <p:cNvPr id="15" name="Freeform 164">
            <a:extLst>
              <a:ext uri="{FF2B5EF4-FFF2-40B4-BE49-F238E27FC236}">
                <a16:creationId xmlns:a16="http://schemas.microsoft.com/office/drawing/2014/main" id="{BB6EF9F7-8442-4FD6-9D99-DFD895FC9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3162301" y="1830578"/>
            <a:ext cx="5859724" cy="1836070"/>
          </a:xfrm>
        </p:spPr>
        <p:txBody>
          <a:bodyPr anchor="t">
            <a:normAutofit/>
          </a:bodyPr>
          <a:lstStyle/>
          <a:p>
            <a:pPr algn="ctr">
              <a:lnSpc>
                <a:spcPct val="95000"/>
              </a:lnSpc>
            </a:pPr>
            <a:r>
              <a:rPr lang="en-US" dirty="0"/>
              <a:t>PROVISO TOWNSHIP HIGH SCHOOL </a:t>
            </a:r>
            <a:br>
              <a:rPr lang="en-US" dirty="0"/>
            </a:br>
            <a:r>
              <a:rPr lang="en-US" dirty="0"/>
              <a:t>DISTRICT 209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3814584" y="4177178"/>
            <a:ext cx="4566474" cy="1037760"/>
          </a:xfrm>
        </p:spPr>
        <p:txBody>
          <a:bodyPr>
            <a:normAutofit/>
          </a:bodyPr>
          <a:lstStyle/>
          <a:p>
            <a:pPr algn="ctr">
              <a:lnSpc>
                <a:spcPct val="120000"/>
              </a:lnSpc>
              <a:spcAft>
                <a:spcPts val="600"/>
              </a:spcAft>
            </a:pPr>
            <a:r>
              <a:rPr lang="en-US" dirty="0"/>
              <a:t>Open Enrollment Updates </a:t>
            </a:r>
          </a:p>
          <a:p>
            <a:pPr algn="ctr">
              <a:lnSpc>
                <a:spcPct val="120000"/>
              </a:lnSpc>
              <a:spcAft>
                <a:spcPts val="600"/>
              </a:spcAft>
            </a:pPr>
            <a:r>
              <a:rPr lang="en-US" dirty="0"/>
              <a:t>Plan Year 9/1/2023-8/31/2024</a:t>
            </a:r>
          </a:p>
        </p:txBody>
      </p:sp>
      <p:cxnSp>
        <p:nvCxnSpPr>
          <p:cNvPr id="17" name="Straight Connector 16">
            <a:extLst>
              <a:ext uri="{FF2B5EF4-FFF2-40B4-BE49-F238E27FC236}">
                <a16:creationId xmlns:a16="http://schemas.microsoft.com/office/drawing/2014/main" id="{C28D2F5D-E813-4CE1-9CA6-E694696695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65F9DDE-F624-2E6C-7AB6-DBD61A8662F7}"/>
              </a:ext>
            </a:extLst>
          </p:cNvPr>
          <p:cNvSpPr>
            <a:spLocks noGrp="1"/>
          </p:cNvSpPr>
          <p:nvPr>
            <p:ph type="sldNum" sz="quarter" idx="12"/>
          </p:nvPr>
        </p:nvSpPr>
        <p:spPr>
          <a:xfrm>
            <a:off x="173165" y="6385583"/>
            <a:ext cx="251408" cy="365125"/>
          </a:xfrm>
        </p:spPr>
        <p:txBody>
          <a:bodyPr>
            <a:normAutofit/>
          </a:bodyPr>
          <a:lstStyle/>
          <a:p>
            <a:pPr>
              <a:spcAft>
                <a:spcPts val="600"/>
              </a:spcAft>
            </a:pPr>
            <a:fld id="{34B7E4EF-A1BD-40F4-AB7B-04F084DD991D}" type="slidenum">
              <a:rPr lang="en-US" smtClean="0"/>
              <a:pPr>
                <a:spcAft>
                  <a:spcPts val="600"/>
                </a:spcAft>
              </a:pPr>
              <a:t>1</a:t>
            </a:fld>
            <a:endParaRPr lang="en-US" dirty="0"/>
          </a:p>
        </p:txBody>
      </p:sp>
      <p:pic>
        <p:nvPicPr>
          <p:cNvPr id="5" name="Picture 4">
            <a:extLst>
              <a:ext uri="{FF2B5EF4-FFF2-40B4-BE49-F238E27FC236}">
                <a16:creationId xmlns:a16="http://schemas.microsoft.com/office/drawing/2014/main" id="{EC3872B5-01FA-5071-976C-83901C795532}"/>
              </a:ext>
            </a:extLst>
          </p:cNvPr>
          <p:cNvPicPr>
            <a:picLocks noChangeAspect="1"/>
          </p:cNvPicPr>
          <p:nvPr/>
        </p:nvPicPr>
        <p:blipFill>
          <a:blip r:embed="rId4"/>
          <a:stretch>
            <a:fillRect/>
          </a:stretch>
        </p:blipFill>
        <p:spPr>
          <a:xfrm>
            <a:off x="10011240" y="5873776"/>
            <a:ext cx="1810669" cy="816935"/>
          </a:xfrm>
          <a:prstGeom prst="rect">
            <a:avLst/>
          </a:prstGeom>
        </p:spPr>
      </p:pic>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42659-28AB-4110-BC8E-802E620AD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ED5641-A9BE-AFBC-62A7-48379721F358}"/>
              </a:ext>
            </a:extLst>
          </p:cNvPr>
          <p:cNvSpPr>
            <a:spLocks noGrp="1"/>
          </p:cNvSpPr>
          <p:nvPr>
            <p:ph type="title"/>
          </p:nvPr>
        </p:nvSpPr>
        <p:spPr>
          <a:xfrm>
            <a:off x="612742" y="619342"/>
            <a:ext cx="3450211" cy="5470561"/>
          </a:xfrm>
        </p:spPr>
        <p:txBody>
          <a:bodyPr>
            <a:normAutofit/>
          </a:bodyPr>
          <a:lstStyle/>
          <a:p>
            <a:pPr algn="ctr"/>
            <a:r>
              <a:rPr lang="en-US" b="1" dirty="0">
                <a:solidFill>
                  <a:srgbClr val="002060"/>
                </a:solidFill>
              </a:rPr>
              <a:t>BLUE ACCESS FOR MEMBERS</a:t>
            </a:r>
            <a:br>
              <a:rPr lang="en-US" b="1" dirty="0">
                <a:solidFill>
                  <a:srgbClr val="002060"/>
                </a:solidFill>
              </a:rPr>
            </a:br>
            <a:r>
              <a:rPr lang="en-US" b="1" dirty="0">
                <a:solidFill>
                  <a:srgbClr val="002060"/>
                </a:solidFill>
              </a:rPr>
              <a:t>(BAM)</a:t>
            </a:r>
          </a:p>
        </p:txBody>
      </p:sp>
      <p:pic>
        <p:nvPicPr>
          <p:cNvPr id="6" name="Picture 5">
            <a:extLst>
              <a:ext uri="{FF2B5EF4-FFF2-40B4-BE49-F238E27FC236}">
                <a16:creationId xmlns:a16="http://schemas.microsoft.com/office/drawing/2014/main" id="{08CEFCB6-DA42-60C9-3431-89351C4A88CB}"/>
              </a:ext>
            </a:extLst>
          </p:cNvPr>
          <p:cNvPicPr>
            <a:picLocks noChangeAspect="1"/>
          </p:cNvPicPr>
          <p:nvPr/>
        </p:nvPicPr>
        <p:blipFill>
          <a:blip r:embed="rId2"/>
          <a:stretch>
            <a:fillRect/>
          </a:stretch>
        </p:blipFill>
        <p:spPr>
          <a:xfrm>
            <a:off x="5140636" y="619342"/>
            <a:ext cx="6130827" cy="1685977"/>
          </a:xfrm>
          <a:prstGeom prst="rect">
            <a:avLst/>
          </a:prstGeom>
        </p:spPr>
      </p:pic>
      <p:cxnSp>
        <p:nvCxnSpPr>
          <p:cNvPr id="13" name="Straight Connector 12">
            <a:extLst>
              <a:ext uri="{FF2B5EF4-FFF2-40B4-BE49-F238E27FC236}">
                <a16:creationId xmlns:a16="http://schemas.microsoft.com/office/drawing/2014/main" id="{E05A236D-3B99-42C5-B169-B1521A2257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5695" y="2458813"/>
            <a:ext cx="70285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6FF641-CA1A-52F8-11BF-A704C5D80C57}"/>
              </a:ext>
            </a:extLst>
          </p:cNvPr>
          <p:cNvSpPr>
            <a:spLocks noGrp="1"/>
          </p:cNvSpPr>
          <p:nvPr>
            <p:ph idx="1"/>
          </p:nvPr>
        </p:nvSpPr>
        <p:spPr>
          <a:xfrm>
            <a:off x="4675695" y="2620652"/>
            <a:ext cx="7028577" cy="3469252"/>
          </a:xfrm>
        </p:spPr>
        <p:txBody>
          <a:bodyPr>
            <a:normAutofit/>
          </a:bodyPr>
          <a:lstStyle/>
          <a:p>
            <a:pPr marL="0" indent="0">
              <a:lnSpc>
                <a:spcPct val="101000"/>
              </a:lnSpc>
              <a:buNone/>
            </a:pPr>
            <a:r>
              <a:rPr lang="en-US" dirty="0"/>
              <a:t>Using your BCBSIL ID card, be sure to register for the member portal at </a:t>
            </a:r>
            <a:r>
              <a:rPr lang="en-US" b="1" dirty="0">
                <a:solidFill>
                  <a:srgbClr val="002060"/>
                </a:solidFill>
                <a:hlinkClick r:id="rId3">
                  <a:extLst>
                    <a:ext uri="{A12FA001-AC4F-418D-AE19-62706E023703}">
                      <ahyp:hlinkClr xmlns:ahyp="http://schemas.microsoft.com/office/drawing/2018/hyperlinkcolor" val="tx"/>
                    </a:ext>
                  </a:extLst>
                </a:hlinkClick>
              </a:rPr>
              <a:t>www.bcbsil.com</a:t>
            </a:r>
            <a:endParaRPr lang="en-US" b="1" dirty="0">
              <a:solidFill>
                <a:srgbClr val="002060"/>
              </a:solidFill>
            </a:endParaRPr>
          </a:p>
          <a:p>
            <a:pPr marL="0" indent="0">
              <a:lnSpc>
                <a:spcPct val="101000"/>
              </a:lnSpc>
              <a:buNone/>
            </a:pPr>
            <a:endParaRPr lang="en-US" sz="800" dirty="0"/>
          </a:p>
          <a:p>
            <a:pPr marL="0" indent="0">
              <a:lnSpc>
                <a:spcPct val="101000"/>
              </a:lnSpc>
              <a:buNone/>
            </a:pPr>
            <a:r>
              <a:rPr lang="en-US" dirty="0"/>
              <a:t>Navigate thru the site for member resources, provider network, cost estimator tools, view your benefits &amp; explanation of benefits.  </a:t>
            </a:r>
          </a:p>
          <a:p>
            <a:pPr marL="0" indent="0">
              <a:lnSpc>
                <a:spcPct val="101000"/>
              </a:lnSpc>
              <a:buNone/>
            </a:pPr>
            <a:endParaRPr lang="en-US" sz="800" dirty="0"/>
          </a:p>
          <a:p>
            <a:pPr marL="0" indent="0">
              <a:lnSpc>
                <a:spcPct val="101000"/>
              </a:lnSpc>
              <a:buNone/>
            </a:pPr>
            <a:r>
              <a:rPr lang="en-US" dirty="0"/>
              <a:t>Available programs are also found on the BCBSIL site or download the Mobile App</a:t>
            </a:r>
          </a:p>
          <a:p>
            <a:pPr marL="0" indent="0">
              <a:lnSpc>
                <a:spcPct val="101000"/>
              </a:lnSpc>
              <a:buNone/>
            </a:pPr>
            <a:endParaRPr lang="en-US" sz="900" dirty="0"/>
          </a:p>
          <a:p>
            <a:pPr marL="0" indent="0">
              <a:lnSpc>
                <a:spcPct val="101000"/>
              </a:lnSpc>
              <a:buNone/>
            </a:pPr>
            <a:r>
              <a:rPr lang="en-US" dirty="0"/>
              <a:t>All participation in programs is CONFIDENTIAL</a:t>
            </a:r>
          </a:p>
        </p:txBody>
      </p:sp>
      <p:sp>
        <p:nvSpPr>
          <p:cNvPr id="4" name="Slide Number Placeholder 3">
            <a:extLst>
              <a:ext uri="{FF2B5EF4-FFF2-40B4-BE49-F238E27FC236}">
                <a16:creationId xmlns:a16="http://schemas.microsoft.com/office/drawing/2014/main" id="{94B1B90D-04B5-97CB-B3C7-AD4563B23F4F}"/>
              </a:ext>
            </a:extLst>
          </p:cNvPr>
          <p:cNvSpPr>
            <a:spLocks noGrp="1"/>
          </p:cNvSpPr>
          <p:nvPr>
            <p:ph type="sldNum" sz="quarter" idx="12"/>
          </p:nvPr>
        </p:nvSpPr>
        <p:spPr>
          <a:xfrm>
            <a:off x="10220941" y="6171817"/>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10</a:t>
            </a:fld>
            <a:endParaRPr lang="en-US" sz="1200" dirty="0"/>
          </a:p>
        </p:txBody>
      </p:sp>
    </p:spTree>
    <p:extLst>
      <p:ext uri="{BB962C8B-B14F-4D97-AF65-F5344CB8AC3E}">
        <p14:creationId xmlns:p14="http://schemas.microsoft.com/office/powerpoint/2010/main" val="290671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3258-1FD6-4567-7766-FFE0BF5D28A1}"/>
              </a:ext>
            </a:extLst>
          </p:cNvPr>
          <p:cNvSpPr>
            <a:spLocks noGrp="1"/>
          </p:cNvSpPr>
          <p:nvPr>
            <p:ph type="title"/>
          </p:nvPr>
        </p:nvSpPr>
        <p:spPr/>
        <p:txBody>
          <a:bodyPr/>
          <a:lstStyle/>
          <a:p>
            <a:pPr algn="ctr"/>
            <a:r>
              <a:rPr lang="en-US" dirty="0">
                <a:solidFill>
                  <a:srgbClr val="002060"/>
                </a:solidFill>
              </a:rPr>
              <a:t>BCBSIL ID CARDS</a:t>
            </a:r>
          </a:p>
        </p:txBody>
      </p:sp>
      <p:sp>
        <p:nvSpPr>
          <p:cNvPr id="3" name="Content Placeholder 2">
            <a:extLst>
              <a:ext uri="{FF2B5EF4-FFF2-40B4-BE49-F238E27FC236}">
                <a16:creationId xmlns:a16="http://schemas.microsoft.com/office/drawing/2014/main" id="{B69CC4BF-0F74-BD07-3E2C-10C73F5E388D}"/>
              </a:ext>
            </a:extLst>
          </p:cNvPr>
          <p:cNvSpPr>
            <a:spLocks noGrp="1"/>
          </p:cNvSpPr>
          <p:nvPr>
            <p:ph idx="1"/>
          </p:nvPr>
        </p:nvSpPr>
        <p:spPr/>
        <p:txBody>
          <a:bodyPr/>
          <a:lstStyle/>
          <a:p>
            <a:pPr marL="0" indent="0">
              <a:buNone/>
            </a:pPr>
            <a:r>
              <a:rPr lang="en-US" dirty="0"/>
              <a:t>You will receive a new ID card if you are on or select the PPO (Blue Choice Options or HSA HDHP) or HMO plans.  These will be mailed to your home address (be sure it is updated).  They will arrive in a plain white envelope.</a:t>
            </a:r>
          </a:p>
          <a:p>
            <a:pPr marL="0" indent="0">
              <a:buNone/>
            </a:pPr>
            <a:endParaRPr lang="en-US" dirty="0"/>
          </a:p>
          <a:p>
            <a:pPr marL="0" indent="0">
              <a:buNone/>
            </a:pPr>
            <a:r>
              <a:rPr lang="en-US" dirty="0"/>
              <a:t>Notify all providers, including your retail pharmacy, that you have a new plan&amp; group number effective 9/1/2023.</a:t>
            </a:r>
          </a:p>
        </p:txBody>
      </p:sp>
      <p:sp>
        <p:nvSpPr>
          <p:cNvPr id="4" name="Slide Number Placeholder 3">
            <a:extLst>
              <a:ext uri="{FF2B5EF4-FFF2-40B4-BE49-F238E27FC236}">
                <a16:creationId xmlns:a16="http://schemas.microsoft.com/office/drawing/2014/main" id="{6FA3F40E-40B2-E9D2-3A76-52BA1C4D33BB}"/>
              </a:ext>
            </a:extLst>
          </p:cNvPr>
          <p:cNvSpPr>
            <a:spLocks noGrp="1"/>
          </p:cNvSpPr>
          <p:nvPr>
            <p:ph type="sldNum" sz="quarter" idx="12"/>
          </p:nvPr>
        </p:nvSpPr>
        <p:spPr>
          <a:xfrm>
            <a:off x="10193562" y="6141615"/>
            <a:ext cx="1884348" cy="604269"/>
          </a:xfrm>
        </p:spPr>
        <p:txBody>
          <a:bodyPr/>
          <a:lstStyle/>
          <a:p>
            <a:fld id="{34B7E4EF-A1BD-40F4-AB7B-04F084DD991D}" type="slidenum">
              <a:rPr lang="en-US" sz="1200" smtClean="0"/>
              <a:t>11</a:t>
            </a:fld>
            <a:endParaRPr lang="en-US" sz="1200" dirty="0"/>
          </a:p>
        </p:txBody>
      </p:sp>
    </p:spTree>
    <p:extLst>
      <p:ext uri="{BB962C8B-B14F-4D97-AF65-F5344CB8AC3E}">
        <p14:creationId xmlns:p14="http://schemas.microsoft.com/office/powerpoint/2010/main" val="57120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E4388-3775-3EB8-21BD-38E79B8939E9}"/>
              </a:ext>
            </a:extLst>
          </p:cNvPr>
          <p:cNvSpPr>
            <a:spLocks noGrp="1"/>
          </p:cNvSpPr>
          <p:nvPr>
            <p:ph type="title"/>
          </p:nvPr>
        </p:nvSpPr>
        <p:spPr>
          <a:xfrm>
            <a:off x="1846580" y="568345"/>
            <a:ext cx="9701953" cy="1560716"/>
          </a:xfrm>
        </p:spPr>
        <p:txBody>
          <a:bodyPr>
            <a:normAutofit/>
          </a:bodyPr>
          <a:lstStyle/>
          <a:p>
            <a:r>
              <a:rPr lang="en-US" dirty="0"/>
              <a:t>NETWORK DEDUCTIBLE &amp;</a:t>
            </a:r>
            <a:br>
              <a:rPr lang="en-US" dirty="0"/>
            </a:br>
            <a:r>
              <a:rPr lang="en-US" dirty="0"/>
              <a:t>OUT-OF-POCKET AMOUNTS	</a:t>
            </a:r>
          </a:p>
        </p:txBody>
      </p:sp>
      <p:sp>
        <p:nvSpPr>
          <p:cNvPr id="4" name="Slide Number Placeholder 3">
            <a:extLst>
              <a:ext uri="{FF2B5EF4-FFF2-40B4-BE49-F238E27FC236}">
                <a16:creationId xmlns:a16="http://schemas.microsoft.com/office/drawing/2014/main" id="{C957A409-8DC0-B7E7-E77E-8C7BAF3B8FCD}"/>
              </a:ext>
            </a:extLst>
          </p:cNvPr>
          <p:cNvSpPr>
            <a:spLocks noGrp="1"/>
          </p:cNvSpPr>
          <p:nvPr>
            <p:ph type="sldNum" sz="quarter" idx="12"/>
          </p:nvPr>
        </p:nvSpPr>
        <p:spPr>
          <a:xfrm>
            <a:off x="11054286" y="6171690"/>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12</a:t>
            </a:fld>
            <a:endParaRPr lang="en-US" sz="1200" dirty="0"/>
          </a:p>
        </p:txBody>
      </p:sp>
      <p:cxnSp>
        <p:nvCxnSpPr>
          <p:cNvPr id="12" name="Straight Connector 11">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9373632D-8F91-F45B-3F0F-2A84333365EB}"/>
              </a:ext>
            </a:extLst>
          </p:cNvPr>
          <p:cNvGraphicFramePr>
            <a:graphicFrameLocks noGrp="1"/>
          </p:cNvGraphicFramePr>
          <p:nvPr>
            <p:ph idx="1"/>
            <p:extLst>
              <p:ext uri="{D42A27DB-BD31-4B8C-83A1-F6EECF244321}">
                <p14:modId xmlns:p14="http://schemas.microsoft.com/office/powerpoint/2010/main" val="2114177065"/>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507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2B2ED15-9179-4144-A9AF-8849004F3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1" cy="6924496"/>
            <a:chOff x="-1" y="-2313"/>
            <a:chExt cx="12192001" cy="6924496"/>
          </a:xfrm>
          <a:solidFill>
            <a:schemeClr val="accent2">
              <a:alpha val="25000"/>
            </a:schemeClr>
          </a:solidFill>
        </p:grpSpPr>
        <p:sp>
          <p:nvSpPr>
            <p:cNvPr id="23" name="Freeform 13">
              <a:extLst>
                <a:ext uri="{FF2B5EF4-FFF2-40B4-BE49-F238E27FC236}">
                  <a16:creationId xmlns:a16="http://schemas.microsoft.com/office/drawing/2014/main" id="{8E40CF80-864A-46BC-BC0E-4F813C08E5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24" name="Freeform 9">
              <a:extLst>
                <a:ext uri="{FF2B5EF4-FFF2-40B4-BE49-F238E27FC236}">
                  <a16:creationId xmlns:a16="http://schemas.microsoft.com/office/drawing/2014/main" id="{44AE1D19-1173-4202-BDBD-8D13AE3C1D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25" name="Freeform 5">
              <a:extLst>
                <a:ext uri="{FF2B5EF4-FFF2-40B4-BE49-F238E27FC236}">
                  <a16:creationId xmlns:a16="http://schemas.microsoft.com/office/drawing/2014/main" id="{E83A46B8-421A-4832-A3C9-DD479BE5BE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27" name="Freeform: Shape 26">
            <a:extLst>
              <a:ext uri="{FF2B5EF4-FFF2-40B4-BE49-F238E27FC236}">
                <a16:creationId xmlns:a16="http://schemas.microsoft.com/office/drawing/2014/main" id="{C3425D87-5A37-4324-87B2-0C408B11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C97A12-1712-4D4C-A250-4E86BAD772CF}"/>
              </a:ext>
            </a:extLst>
          </p:cNvPr>
          <p:cNvSpPr>
            <a:spLocks noGrp="1"/>
          </p:cNvSpPr>
          <p:nvPr>
            <p:ph type="title"/>
          </p:nvPr>
        </p:nvSpPr>
        <p:spPr>
          <a:xfrm>
            <a:off x="4376615" y="568345"/>
            <a:ext cx="7327656" cy="1560716"/>
          </a:xfrm>
        </p:spPr>
        <p:txBody>
          <a:bodyPr>
            <a:normAutofit/>
          </a:bodyPr>
          <a:lstStyle/>
          <a:p>
            <a:r>
              <a:rPr lang="en-US" dirty="0"/>
              <a:t>PRESCRIPTION DRUG</a:t>
            </a:r>
          </a:p>
        </p:txBody>
      </p:sp>
      <p:sp>
        <p:nvSpPr>
          <p:cNvPr id="29" name="Freeform: Shape 28">
            <a:extLst>
              <a:ext uri="{FF2B5EF4-FFF2-40B4-BE49-F238E27FC236}">
                <a16:creationId xmlns:a16="http://schemas.microsoft.com/office/drawing/2014/main" id="{5585A755-0CAB-454D-A480-9DA14C309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E9B5E893-D6F2-4454-5FF8-BFA9BCB4BA9B}"/>
              </a:ext>
            </a:extLst>
          </p:cNvPr>
          <p:cNvSpPr>
            <a:spLocks noGrp="1"/>
          </p:cNvSpPr>
          <p:nvPr>
            <p:ph type="sldNum" sz="quarter" idx="12"/>
          </p:nvPr>
        </p:nvSpPr>
        <p:spPr>
          <a:xfrm>
            <a:off x="10657890" y="6172762"/>
            <a:ext cx="1597172" cy="604269"/>
          </a:xfrm>
          <a:prstGeom prst="ellipse">
            <a:avLst/>
          </a:prstGeom>
        </p:spPr>
        <p:txBody>
          <a:bodyPr>
            <a:normAutofit/>
          </a:bodyPr>
          <a:lstStyle/>
          <a:p>
            <a:pPr>
              <a:lnSpc>
                <a:spcPct val="90000"/>
              </a:lnSpc>
              <a:spcAft>
                <a:spcPts val="600"/>
              </a:spcAft>
            </a:pPr>
            <a:fld id="{34B7E4EF-A1BD-40F4-AB7B-04F084DD991D}" type="slidenum">
              <a:rPr lang="en-US" sz="1200">
                <a:solidFill>
                  <a:srgbClr val="002060"/>
                </a:solidFill>
              </a:rPr>
              <a:pPr>
                <a:lnSpc>
                  <a:spcPct val="90000"/>
                </a:lnSpc>
                <a:spcAft>
                  <a:spcPts val="600"/>
                </a:spcAft>
              </a:pPr>
              <a:t>13</a:t>
            </a:fld>
            <a:endParaRPr lang="en-US" sz="1200" dirty="0">
              <a:solidFill>
                <a:srgbClr val="002060"/>
              </a:solidFill>
            </a:endParaRPr>
          </a:p>
        </p:txBody>
      </p:sp>
      <p:sp>
        <p:nvSpPr>
          <p:cNvPr id="3" name="Content Placeholder 2">
            <a:extLst>
              <a:ext uri="{FF2B5EF4-FFF2-40B4-BE49-F238E27FC236}">
                <a16:creationId xmlns:a16="http://schemas.microsoft.com/office/drawing/2014/main" id="{F6E1BD6B-028D-473A-8BD7-66A51428178C}"/>
              </a:ext>
            </a:extLst>
          </p:cNvPr>
          <p:cNvSpPr>
            <a:spLocks noGrp="1"/>
          </p:cNvSpPr>
          <p:nvPr>
            <p:ph idx="1"/>
          </p:nvPr>
        </p:nvSpPr>
        <p:spPr>
          <a:xfrm>
            <a:off x="4376615" y="2438400"/>
            <a:ext cx="7327656" cy="3651504"/>
          </a:xfrm>
        </p:spPr>
        <p:txBody>
          <a:bodyPr>
            <a:normAutofit/>
          </a:bodyPr>
          <a:lstStyle/>
          <a:p>
            <a:pPr>
              <a:lnSpc>
                <a:spcPct val="101000"/>
              </a:lnSpc>
            </a:pPr>
            <a:r>
              <a:rPr lang="en-US" sz="1700" dirty="0"/>
              <a:t>The National Prescription Drug List is updated by the government quarterly. </a:t>
            </a:r>
          </a:p>
          <a:p>
            <a:pPr>
              <a:lnSpc>
                <a:spcPct val="101000"/>
              </a:lnSpc>
            </a:pPr>
            <a:r>
              <a:rPr lang="en-US" sz="1700" dirty="0"/>
              <a:t>BCBSIL Performance Drug List applies to BCO/HMO members and the Integrated Drug Card applies to HSA PPO plan members.</a:t>
            </a:r>
          </a:p>
          <a:p>
            <a:pPr>
              <a:lnSpc>
                <a:spcPct val="101000"/>
              </a:lnSpc>
            </a:pPr>
            <a:r>
              <a:rPr lang="en-US" sz="1700" dirty="0"/>
              <a:t>Any changes you experience in your prescription drug coverage or costs are based on these changes, not PTHS.</a:t>
            </a:r>
          </a:p>
          <a:p>
            <a:pPr>
              <a:lnSpc>
                <a:spcPct val="101000"/>
              </a:lnSpc>
            </a:pPr>
            <a:r>
              <a:rPr lang="en-US" sz="1700" dirty="0"/>
              <a:t>Use of a “Preferred” in-network retail pharmacy is recommended for the higher discount &amp; lower cost out of pocket.  Other retail locations may be used, but you will incur a higher cost</a:t>
            </a:r>
          </a:p>
          <a:p>
            <a:pPr>
              <a:lnSpc>
                <a:spcPct val="101000"/>
              </a:lnSpc>
            </a:pPr>
            <a:r>
              <a:rPr lang="en-US" sz="1700" dirty="0"/>
              <a:t>Mail order is available on the PPO &amp; HMO plans, receiving a 90-day supply at your home, compared to a 30-day supply at a retail pharmacy</a:t>
            </a:r>
          </a:p>
        </p:txBody>
      </p:sp>
    </p:spTree>
    <p:extLst>
      <p:ext uri="{BB962C8B-B14F-4D97-AF65-F5344CB8AC3E}">
        <p14:creationId xmlns:p14="http://schemas.microsoft.com/office/powerpoint/2010/main" val="2785427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2B2ED15-9179-4144-A9AF-8849004F3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1" cy="6924496"/>
            <a:chOff x="-1" y="-2313"/>
            <a:chExt cx="12192001" cy="6924496"/>
          </a:xfrm>
          <a:solidFill>
            <a:schemeClr val="accent2">
              <a:alpha val="25000"/>
            </a:schemeClr>
          </a:solidFill>
        </p:grpSpPr>
        <p:sp>
          <p:nvSpPr>
            <p:cNvPr id="12" name="Freeform 13">
              <a:extLst>
                <a:ext uri="{FF2B5EF4-FFF2-40B4-BE49-F238E27FC236}">
                  <a16:creationId xmlns:a16="http://schemas.microsoft.com/office/drawing/2014/main" id="{8E40CF80-864A-46BC-BC0E-4F813C08E5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13" name="Freeform 9">
              <a:extLst>
                <a:ext uri="{FF2B5EF4-FFF2-40B4-BE49-F238E27FC236}">
                  <a16:creationId xmlns:a16="http://schemas.microsoft.com/office/drawing/2014/main" id="{44AE1D19-1173-4202-BDBD-8D13AE3C1D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14" name="Freeform 5">
              <a:extLst>
                <a:ext uri="{FF2B5EF4-FFF2-40B4-BE49-F238E27FC236}">
                  <a16:creationId xmlns:a16="http://schemas.microsoft.com/office/drawing/2014/main" id="{E83A46B8-421A-4832-A3C9-DD479BE5BE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16" name="Freeform: Shape 15">
            <a:extLst>
              <a:ext uri="{FF2B5EF4-FFF2-40B4-BE49-F238E27FC236}">
                <a16:creationId xmlns:a16="http://schemas.microsoft.com/office/drawing/2014/main" id="{C3425D87-5A37-4324-87B2-0C408B11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C97A12-1712-4D4C-A250-4E86BAD772CF}"/>
              </a:ext>
            </a:extLst>
          </p:cNvPr>
          <p:cNvSpPr>
            <a:spLocks noGrp="1"/>
          </p:cNvSpPr>
          <p:nvPr>
            <p:ph type="title"/>
          </p:nvPr>
        </p:nvSpPr>
        <p:spPr>
          <a:xfrm>
            <a:off x="4376615" y="568345"/>
            <a:ext cx="7327656" cy="1560716"/>
          </a:xfrm>
        </p:spPr>
        <p:txBody>
          <a:bodyPr>
            <a:normAutofit/>
          </a:bodyPr>
          <a:lstStyle/>
          <a:p>
            <a:r>
              <a:rPr lang="en-US" dirty="0"/>
              <a:t>PRESCRIPTION DRUG</a:t>
            </a:r>
          </a:p>
        </p:txBody>
      </p:sp>
      <p:sp>
        <p:nvSpPr>
          <p:cNvPr id="18" name="Freeform: Shape 17">
            <a:extLst>
              <a:ext uri="{FF2B5EF4-FFF2-40B4-BE49-F238E27FC236}">
                <a16:creationId xmlns:a16="http://schemas.microsoft.com/office/drawing/2014/main" id="{5585A755-0CAB-454D-A480-9DA14C309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0EEB833D-CA99-006D-A32E-4BABF40AF434}"/>
              </a:ext>
            </a:extLst>
          </p:cNvPr>
          <p:cNvSpPr>
            <a:spLocks noGrp="1"/>
          </p:cNvSpPr>
          <p:nvPr>
            <p:ph type="sldNum" sz="quarter" idx="12"/>
          </p:nvPr>
        </p:nvSpPr>
        <p:spPr>
          <a:xfrm>
            <a:off x="9332312" y="6069804"/>
            <a:ext cx="2683493" cy="604269"/>
          </a:xfrm>
        </p:spPr>
        <p:txBody>
          <a:bodyPr>
            <a:normAutofit/>
          </a:bodyPr>
          <a:lstStyle/>
          <a:p>
            <a:pPr>
              <a:lnSpc>
                <a:spcPct val="90000"/>
              </a:lnSpc>
              <a:spcAft>
                <a:spcPts val="600"/>
              </a:spcAft>
            </a:pPr>
            <a:fld id="{34B7E4EF-A1BD-40F4-AB7B-04F084DD991D}" type="slidenum">
              <a:rPr lang="en-US" sz="1200">
                <a:solidFill>
                  <a:srgbClr val="002060"/>
                </a:solidFill>
              </a:rPr>
              <a:pPr>
                <a:lnSpc>
                  <a:spcPct val="90000"/>
                </a:lnSpc>
                <a:spcAft>
                  <a:spcPts val="600"/>
                </a:spcAft>
              </a:pPr>
              <a:t>14</a:t>
            </a:fld>
            <a:endParaRPr lang="en-US" sz="1200" dirty="0">
              <a:solidFill>
                <a:srgbClr val="002060"/>
              </a:solidFill>
            </a:endParaRPr>
          </a:p>
        </p:txBody>
      </p:sp>
      <p:sp>
        <p:nvSpPr>
          <p:cNvPr id="3" name="Content Placeholder 2">
            <a:extLst>
              <a:ext uri="{FF2B5EF4-FFF2-40B4-BE49-F238E27FC236}">
                <a16:creationId xmlns:a16="http://schemas.microsoft.com/office/drawing/2014/main" id="{F6E1BD6B-028D-473A-8BD7-66A51428178C}"/>
              </a:ext>
            </a:extLst>
          </p:cNvPr>
          <p:cNvSpPr>
            <a:spLocks noGrp="1"/>
          </p:cNvSpPr>
          <p:nvPr>
            <p:ph idx="1"/>
          </p:nvPr>
        </p:nvSpPr>
        <p:spPr>
          <a:xfrm>
            <a:off x="4376615" y="2438400"/>
            <a:ext cx="7327656" cy="3651504"/>
          </a:xfrm>
        </p:spPr>
        <p:txBody>
          <a:bodyPr>
            <a:normAutofit/>
          </a:bodyPr>
          <a:lstStyle/>
          <a:p>
            <a:r>
              <a:rPr lang="en-US" dirty="0"/>
              <a:t>Other savings options:</a:t>
            </a:r>
          </a:p>
          <a:p>
            <a:pPr lvl="1"/>
            <a:r>
              <a:rPr lang="en-US" dirty="0"/>
              <a:t>GoodRx.com or Singlecare pricing may be presented to your retail pharmacy instead of using your BCBS card.  This is outside your BCBS plan, but the savings can be significant</a:t>
            </a:r>
          </a:p>
          <a:p>
            <a:pPr lvl="1"/>
            <a:r>
              <a:rPr lang="en-US" dirty="0"/>
              <a:t>Walmart’s Generic Drug list (over 500 medications) for those maintenance drug you take.  Outside of your BCBS plan, you will pay $4 for a 30-day supply and $10 for a 90-day supply.</a:t>
            </a:r>
          </a:p>
          <a:p>
            <a:pPr lvl="1"/>
            <a:r>
              <a:rPr lang="en-US" dirty="0"/>
              <a:t>Manufacturer coupons, mostly available for higher costing medications provide savings to you.  Your provider or pharmacy may have these available to share with you.</a:t>
            </a:r>
          </a:p>
        </p:txBody>
      </p:sp>
    </p:spTree>
    <p:extLst>
      <p:ext uri="{BB962C8B-B14F-4D97-AF65-F5344CB8AC3E}">
        <p14:creationId xmlns:p14="http://schemas.microsoft.com/office/powerpoint/2010/main" val="260425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72B2ED15-9179-4144-A9AF-8849004F3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1" cy="6924496"/>
            <a:chOff x="-1" y="-2313"/>
            <a:chExt cx="12192001" cy="6924496"/>
          </a:xfrm>
          <a:solidFill>
            <a:schemeClr val="accent2">
              <a:alpha val="25000"/>
            </a:schemeClr>
          </a:solidFill>
        </p:grpSpPr>
        <p:sp>
          <p:nvSpPr>
            <p:cNvPr id="23" name="Freeform 13">
              <a:extLst>
                <a:ext uri="{FF2B5EF4-FFF2-40B4-BE49-F238E27FC236}">
                  <a16:creationId xmlns:a16="http://schemas.microsoft.com/office/drawing/2014/main" id="{8E40CF80-864A-46BC-BC0E-4F813C08E5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24" name="Freeform 9">
              <a:extLst>
                <a:ext uri="{FF2B5EF4-FFF2-40B4-BE49-F238E27FC236}">
                  <a16:creationId xmlns:a16="http://schemas.microsoft.com/office/drawing/2014/main" id="{44AE1D19-1173-4202-BDBD-8D13AE3C1D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25" name="Freeform 5">
              <a:extLst>
                <a:ext uri="{FF2B5EF4-FFF2-40B4-BE49-F238E27FC236}">
                  <a16:creationId xmlns:a16="http://schemas.microsoft.com/office/drawing/2014/main" id="{E83A46B8-421A-4832-A3C9-DD479BE5BE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27" name="Freeform: Shape 26">
            <a:extLst>
              <a:ext uri="{FF2B5EF4-FFF2-40B4-BE49-F238E27FC236}">
                <a16:creationId xmlns:a16="http://schemas.microsoft.com/office/drawing/2014/main" id="{C3425D87-5A37-4324-87B2-0C408B11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C97A12-1712-4D4C-A250-4E86BAD772CF}"/>
              </a:ext>
            </a:extLst>
          </p:cNvPr>
          <p:cNvSpPr>
            <a:spLocks noGrp="1"/>
          </p:cNvSpPr>
          <p:nvPr>
            <p:ph type="title"/>
          </p:nvPr>
        </p:nvSpPr>
        <p:spPr>
          <a:xfrm>
            <a:off x="4376615" y="568345"/>
            <a:ext cx="7327656" cy="1560716"/>
          </a:xfrm>
        </p:spPr>
        <p:txBody>
          <a:bodyPr>
            <a:normAutofit/>
          </a:bodyPr>
          <a:lstStyle/>
          <a:p>
            <a:r>
              <a:rPr lang="en-US" dirty="0"/>
              <a:t>REQUIRED FORMS</a:t>
            </a:r>
          </a:p>
        </p:txBody>
      </p:sp>
      <p:sp>
        <p:nvSpPr>
          <p:cNvPr id="29" name="Freeform: Shape 28">
            <a:extLst>
              <a:ext uri="{FF2B5EF4-FFF2-40B4-BE49-F238E27FC236}">
                <a16:creationId xmlns:a16="http://schemas.microsoft.com/office/drawing/2014/main" id="{5585A755-0CAB-454D-A480-9DA14C309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3041B24D-ADC0-0DF6-BFB7-1B12A21B928C}"/>
              </a:ext>
            </a:extLst>
          </p:cNvPr>
          <p:cNvSpPr>
            <a:spLocks noGrp="1"/>
          </p:cNvSpPr>
          <p:nvPr>
            <p:ph type="sldNum" sz="quarter" idx="12"/>
          </p:nvPr>
        </p:nvSpPr>
        <p:spPr>
          <a:xfrm>
            <a:off x="9402481" y="6106266"/>
            <a:ext cx="2683493" cy="604269"/>
          </a:xfrm>
        </p:spPr>
        <p:txBody>
          <a:bodyPr>
            <a:normAutofit/>
          </a:bodyPr>
          <a:lstStyle/>
          <a:p>
            <a:pPr>
              <a:lnSpc>
                <a:spcPct val="90000"/>
              </a:lnSpc>
              <a:spcAft>
                <a:spcPts val="600"/>
              </a:spcAft>
            </a:pPr>
            <a:fld id="{34B7E4EF-A1BD-40F4-AB7B-04F084DD991D}" type="slidenum">
              <a:rPr lang="en-US" sz="1200">
                <a:solidFill>
                  <a:srgbClr val="002060"/>
                </a:solidFill>
              </a:rPr>
              <a:pPr>
                <a:lnSpc>
                  <a:spcPct val="90000"/>
                </a:lnSpc>
                <a:spcAft>
                  <a:spcPts val="600"/>
                </a:spcAft>
              </a:pPr>
              <a:t>15</a:t>
            </a:fld>
            <a:endParaRPr lang="en-US" sz="1200" dirty="0">
              <a:solidFill>
                <a:srgbClr val="002060"/>
              </a:solidFill>
            </a:endParaRPr>
          </a:p>
        </p:txBody>
      </p:sp>
      <p:sp>
        <p:nvSpPr>
          <p:cNvPr id="3" name="Content Placeholder 2">
            <a:extLst>
              <a:ext uri="{FF2B5EF4-FFF2-40B4-BE49-F238E27FC236}">
                <a16:creationId xmlns:a16="http://schemas.microsoft.com/office/drawing/2014/main" id="{F6E1BD6B-028D-473A-8BD7-66A51428178C}"/>
              </a:ext>
            </a:extLst>
          </p:cNvPr>
          <p:cNvSpPr>
            <a:spLocks noGrp="1"/>
          </p:cNvSpPr>
          <p:nvPr>
            <p:ph idx="1"/>
          </p:nvPr>
        </p:nvSpPr>
        <p:spPr>
          <a:xfrm>
            <a:off x="3963470" y="2438400"/>
            <a:ext cx="7852709" cy="3651504"/>
          </a:xfrm>
        </p:spPr>
        <p:txBody>
          <a:bodyPr>
            <a:normAutofit/>
          </a:bodyPr>
          <a:lstStyle/>
          <a:p>
            <a:pPr lvl="1"/>
            <a:r>
              <a:rPr lang="en-US" b="1" dirty="0">
                <a:solidFill>
                  <a:srgbClr val="C00000"/>
                </a:solidFill>
              </a:rPr>
              <a:t>COMPLETE YOUR APPROPRIATE FORMS BY </a:t>
            </a:r>
            <a:r>
              <a:rPr lang="en-US" b="1" u="sng" dirty="0">
                <a:solidFill>
                  <a:srgbClr val="C00000"/>
                </a:solidFill>
              </a:rPr>
              <a:t>NOON ON FRIDAY, 8/25/23 </a:t>
            </a:r>
            <a:r>
              <a:rPr lang="en-US" dirty="0"/>
              <a:t>TO SECURE YOUR COVERAGE FOR THE PERIOD OF 9/1/2024-8/31/2025</a:t>
            </a:r>
          </a:p>
          <a:p>
            <a:pPr marL="320040" lvl="1" indent="0">
              <a:buNone/>
            </a:pPr>
            <a:endParaRPr lang="en-US" dirty="0"/>
          </a:p>
          <a:p>
            <a:pPr lvl="1"/>
            <a:r>
              <a:rPr lang="en-US" sz="2400" dirty="0">
                <a:solidFill>
                  <a:srgbClr val="C00000"/>
                </a:solidFill>
              </a:rPr>
              <a:t>If you are enrolling in the HMO plan, you </a:t>
            </a:r>
            <a:r>
              <a:rPr lang="en-US" sz="2400" b="1" u="sng" dirty="0">
                <a:solidFill>
                  <a:srgbClr val="C00000"/>
                </a:solidFill>
              </a:rPr>
              <a:t>MUST </a:t>
            </a:r>
            <a:r>
              <a:rPr lang="en-US" sz="2400" dirty="0">
                <a:solidFill>
                  <a:srgbClr val="C00000"/>
                </a:solidFill>
              </a:rPr>
              <a:t>complete Section 4 capturing your PCP &amp; Medical IPA group for each person enrolling</a:t>
            </a:r>
          </a:p>
        </p:txBody>
      </p:sp>
    </p:spTree>
    <p:extLst>
      <p:ext uri="{BB962C8B-B14F-4D97-AF65-F5344CB8AC3E}">
        <p14:creationId xmlns:p14="http://schemas.microsoft.com/office/powerpoint/2010/main" val="239951609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7E0DAF15-8AF2-4607-BC7D-008DDFA29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DCCF42-9789-4945-14D1-2BCB03E3B0FE}"/>
              </a:ext>
            </a:extLst>
          </p:cNvPr>
          <p:cNvSpPr>
            <a:spLocks noGrp="1"/>
          </p:cNvSpPr>
          <p:nvPr>
            <p:ph type="title"/>
          </p:nvPr>
        </p:nvSpPr>
        <p:spPr>
          <a:xfrm>
            <a:off x="5151576" y="1323524"/>
            <a:ext cx="5527309" cy="4210954"/>
          </a:xfrm>
        </p:spPr>
        <p:txBody>
          <a:bodyPr vert="horz" lIns="91440" tIns="45720" rIns="91440" bIns="45720" rtlCol="0" anchor="ctr">
            <a:normAutofit/>
          </a:bodyPr>
          <a:lstStyle/>
          <a:p>
            <a:pPr algn="ctr">
              <a:lnSpc>
                <a:spcPct val="95000"/>
              </a:lnSpc>
            </a:pPr>
            <a:r>
              <a:rPr lang="en-US" sz="5400" b="1" dirty="0">
                <a:solidFill>
                  <a:srgbClr val="002060"/>
                </a:solidFill>
              </a:rPr>
              <a:t>BCBSIL MEMBER BENEFITS WITHIN YOUR PLAN</a:t>
            </a:r>
          </a:p>
        </p:txBody>
      </p:sp>
      <p:sp>
        <p:nvSpPr>
          <p:cNvPr id="21" name="Rectangle 20">
            <a:extLst>
              <a:ext uri="{FF2B5EF4-FFF2-40B4-BE49-F238E27FC236}">
                <a16:creationId xmlns:a16="http://schemas.microsoft.com/office/drawing/2014/main" id="{60023F75-BD2E-4177-8FA1-1EB9F3E45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4295"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C31B5C6-9592-4D8F-923A-791E5EF95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3">
              <a:lumMod val="5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A0C7A1C-0FAE-C9EC-CE05-268034D2AC36}"/>
              </a:ext>
            </a:extLst>
          </p:cNvPr>
          <p:cNvSpPr>
            <a:spLocks noGrp="1"/>
          </p:cNvSpPr>
          <p:nvPr>
            <p:ph type="sldNum" sz="quarter" idx="12"/>
          </p:nvPr>
        </p:nvSpPr>
        <p:spPr>
          <a:xfrm>
            <a:off x="11497193" y="6318615"/>
            <a:ext cx="694807" cy="368300"/>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16</a:t>
            </a:fld>
            <a:endParaRPr lang="en-US" sz="1200" dirty="0">
              <a:solidFill>
                <a:srgbClr val="FEFCF7"/>
              </a:solidFill>
            </a:endParaRPr>
          </a:p>
        </p:txBody>
      </p:sp>
    </p:spTree>
    <p:extLst>
      <p:ext uri="{BB962C8B-B14F-4D97-AF65-F5344CB8AC3E}">
        <p14:creationId xmlns:p14="http://schemas.microsoft.com/office/powerpoint/2010/main" val="10915653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193AF10-DD9C-C2A0-13BD-9103A722CCF5}"/>
              </a:ext>
            </a:extLst>
          </p:cNvPr>
          <p:cNvSpPr>
            <a:spLocks noGrp="1"/>
          </p:cNvSpPr>
          <p:nvPr>
            <p:ph type="sldNum" sz="quarter" idx="12"/>
          </p:nvPr>
        </p:nvSpPr>
        <p:spPr>
          <a:xfrm>
            <a:off x="10098788" y="6435407"/>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17</a:t>
            </a:fld>
            <a:endParaRPr lang="en-US" sz="1200" dirty="0">
              <a:solidFill>
                <a:srgbClr val="FFFFFF"/>
              </a:solidFill>
            </a:endParaRPr>
          </a:p>
        </p:txBody>
      </p:sp>
      <p:pic>
        <p:nvPicPr>
          <p:cNvPr id="3" name="Picture 2">
            <a:extLst>
              <a:ext uri="{FF2B5EF4-FFF2-40B4-BE49-F238E27FC236}">
                <a16:creationId xmlns:a16="http://schemas.microsoft.com/office/drawing/2014/main" id="{E02B401D-9F0B-297F-A009-05BCE2794D78}"/>
              </a:ext>
            </a:extLst>
          </p:cNvPr>
          <p:cNvPicPr>
            <a:picLocks noChangeAspect="1"/>
          </p:cNvPicPr>
          <p:nvPr/>
        </p:nvPicPr>
        <p:blipFill>
          <a:blip r:embed="rId2"/>
          <a:stretch>
            <a:fillRect/>
          </a:stretch>
        </p:blipFill>
        <p:spPr>
          <a:xfrm>
            <a:off x="1447397" y="962954"/>
            <a:ext cx="9297206" cy="4932091"/>
          </a:xfrm>
          <a:prstGeom prst="rect">
            <a:avLst/>
          </a:prstGeom>
        </p:spPr>
      </p:pic>
    </p:spTree>
    <p:extLst>
      <p:ext uri="{BB962C8B-B14F-4D97-AF65-F5344CB8AC3E}">
        <p14:creationId xmlns:p14="http://schemas.microsoft.com/office/powerpoint/2010/main" val="2298533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CB965F5-052C-88F3-65EC-C4F915BB6427}"/>
              </a:ext>
            </a:extLst>
          </p:cNvPr>
          <p:cNvPicPr>
            <a:picLocks noChangeAspect="1"/>
          </p:cNvPicPr>
          <p:nvPr/>
        </p:nvPicPr>
        <p:blipFill>
          <a:blip r:embed="rId2"/>
          <a:stretch>
            <a:fillRect/>
          </a:stretch>
        </p:blipFill>
        <p:spPr>
          <a:xfrm>
            <a:off x="1656904" y="643467"/>
            <a:ext cx="8878192" cy="5571066"/>
          </a:xfrm>
          <a:prstGeom prst="rect">
            <a:avLst/>
          </a:prstGeom>
        </p:spPr>
      </p:pic>
      <p:sp>
        <p:nvSpPr>
          <p:cNvPr id="2" name="Slide Number Placeholder 1">
            <a:extLst>
              <a:ext uri="{FF2B5EF4-FFF2-40B4-BE49-F238E27FC236}">
                <a16:creationId xmlns:a16="http://schemas.microsoft.com/office/drawing/2014/main" id="{A193AF10-DD9C-C2A0-13BD-9103A722CCF5}"/>
              </a:ext>
            </a:extLst>
          </p:cNvPr>
          <p:cNvSpPr>
            <a:spLocks noGrp="1"/>
          </p:cNvSpPr>
          <p:nvPr>
            <p:ph type="sldNum" sz="quarter" idx="12"/>
          </p:nvPr>
        </p:nvSpPr>
        <p:spPr>
          <a:xfrm>
            <a:off x="10082313" y="6477898"/>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18</a:t>
            </a:fld>
            <a:endParaRPr lang="en-US" sz="1200" dirty="0">
              <a:solidFill>
                <a:srgbClr val="FFFFFF"/>
              </a:solidFill>
            </a:endParaRPr>
          </a:p>
        </p:txBody>
      </p:sp>
    </p:spTree>
    <p:extLst>
      <p:ext uri="{BB962C8B-B14F-4D97-AF65-F5344CB8AC3E}">
        <p14:creationId xmlns:p14="http://schemas.microsoft.com/office/powerpoint/2010/main" val="3846689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193AF10-DD9C-C2A0-13BD-9103A722CCF5}"/>
              </a:ext>
            </a:extLst>
          </p:cNvPr>
          <p:cNvSpPr>
            <a:spLocks noGrp="1"/>
          </p:cNvSpPr>
          <p:nvPr>
            <p:ph type="sldNum" sz="quarter" idx="12"/>
          </p:nvPr>
        </p:nvSpPr>
        <p:spPr>
          <a:xfrm>
            <a:off x="10159724" y="6427608"/>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19</a:t>
            </a:fld>
            <a:endParaRPr lang="en-US" sz="1200" dirty="0">
              <a:solidFill>
                <a:srgbClr val="FFFFFF"/>
              </a:solidFill>
            </a:endParaRPr>
          </a:p>
        </p:txBody>
      </p:sp>
      <p:pic>
        <p:nvPicPr>
          <p:cNvPr id="5" name="Picture 4">
            <a:extLst>
              <a:ext uri="{FF2B5EF4-FFF2-40B4-BE49-F238E27FC236}">
                <a16:creationId xmlns:a16="http://schemas.microsoft.com/office/drawing/2014/main" id="{755B18EA-EF3C-C895-40BA-E9480CEB4B40}"/>
              </a:ext>
            </a:extLst>
          </p:cNvPr>
          <p:cNvPicPr>
            <a:picLocks noChangeAspect="1"/>
          </p:cNvPicPr>
          <p:nvPr/>
        </p:nvPicPr>
        <p:blipFill>
          <a:blip r:embed="rId2"/>
          <a:stretch>
            <a:fillRect/>
          </a:stretch>
        </p:blipFill>
        <p:spPr>
          <a:xfrm>
            <a:off x="2308194" y="752325"/>
            <a:ext cx="8640239" cy="5391024"/>
          </a:xfrm>
          <a:prstGeom prst="rect">
            <a:avLst/>
          </a:prstGeom>
        </p:spPr>
      </p:pic>
    </p:spTree>
    <p:extLst>
      <p:ext uri="{BB962C8B-B14F-4D97-AF65-F5344CB8AC3E}">
        <p14:creationId xmlns:p14="http://schemas.microsoft.com/office/powerpoint/2010/main" val="756460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E0A0D56-C9AD-4110-91AE-2A4BBF5C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39646" y="568345"/>
            <a:ext cx="6764625" cy="1560716"/>
          </a:xfrm>
        </p:spPr>
        <p:txBody>
          <a:bodyPr>
            <a:normAutofit/>
          </a:bodyPr>
          <a:lstStyle/>
          <a:p>
            <a:r>
              <a:rPr lang="en-US" dirty="0"/>
              <a:t>BROKER CONTACT INFORMATION</a:t>
            </a:r>
          </a:p>
        </p:txBody>
      </p:sp>
      <p:sp>
        <p:nvSpPr>
          <p:cNvPr id="5" name="Slide Number Placeholder 4">
            <a:extLst>
              <a:ext uri="{FF2B5EF4-FFF2-40B4-BE49-F238E27FC236}">
                <a16:creationId xmlns:a16="http://schemas.microsoft.com/office/drawing/2014/main" id="{D6BE5088-143F-D11D-9CDF-1D7EE5EB9078}"/>
              </a:ext>
            </a:extLst>
          </p:cNvPr>
          <p:cNvSpPr>
            <a:spLocks noGrp="1"/>
          </p:cNvSpPr>
          <p:nvPr>
            <p:ph type="sldNum" sz="quarter" idx="12"/>
          </p:nvPr>
        </p:nvSpPr>
        <p:spPr>
          <a:xfrm>
            <a:off x="10225170" y="6171817"/>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2</a:t>
            </a:fld>
            <a:endParaRPr lang="en-US" sz="1200" dirty="0"/>
          </a:p>
        </p:txBody>
      </p:sp>
      <p:sp>
        <p:nvSpPr>
          <p:cNvPr id="20"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3640541"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30772F2-40AC-40C4-BE35-9FBFB513116F}"/>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989970" y="3060750"/>
            <a:ext cx="2959246" cy="1316865"/>
          </a:xfrm>
          <a:prstGeom prst="rect">
            <a:avLst/>
          </a:prstGeom>
        </p:spPr>
      </p:pic>
      <p:cxnSp>
        <p:nvCxnSpPr>
          <p:cNvPr id="22" name="Straight Connector 21">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9646" y="2176009"/>
            <a:ext cx="67646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39646" y="2438400"/>
            <a:ext cx="6764626" cy="3651504"/>
          </a:xfrm>
        </p:spPr>
        <p:txBody>
          <a:bodyPr>
            <a:normAutofit/>
          </a:bodyPr>
          <a:lstStyle/>
          <a:p>
            <a:pPr>
              <a:lnSpc>
                <a:spcPct val="101000"/>
              </a:lnSpc>
            </a:pPr>
            <a:r>
              <a:rPr lang="en-US" dirty="0"/>
              <a:t>VistaNational has the following staff dedicated to assist you:</a:t>
            </a:r>
          </a:p>
          <a:p>
            <a:pPr lvl="1">
              <a:lnSpc>
                <a:spcPct val="101000"/>
              </a:lnSpc>
            </a:pPr>
            <a:r>
              <a:rPr lang="en-US" dirty="0"/>
              <a:t>Patricia Allen, Account Manager; assists in general benefit inquiries and member ID cards.   </a:t>
            </a:r>
          </a:p>
          <a:p>
            <a:pPr marL="457200" lvl="1" indent="0">
              <a:lnSpc>
                <a:spcPct val="101000"/>
              </a:lnSpc>
              <a:buNone/>
            </a:pPr>
            <a:r>
              <a:rPr lang="en-US" dirty="0"/>
              <a:t>   Tel # (630)468-6544 or email at    </a:t>
            </a:r>
            <a:r>
              <a:rPr lang="en-US" b="1" dirty="0">
                <a:hlinkClick r:id="rId3">
                  <a:extLst>
                    <a:ext uri="{A12FA001-AC4F-418D-AE19-62706E023703}">
                      <ahyp:hlinkClr xmlns:ahyp="http://schemas.microsoft.com/office/drawing/2018/hyperlinkcolor" val="tx"/>
                    </a:ext>
                  </a:extLst>
                </a:hlinkClick>
              </a:rPr>
              <a:t>allenp@vistanational.com</a:t>
            </a:r>
            <a:endParaRPr lang="en-US" b="1" dirty="0"/>
          </a:p>
          <a:p>
            <a:pPr lvl="1">
              <a:lnSpc>
                <a:spcPct val="101000"/>
              </a:lnSpc>
            </a:pPr>
            <a:r>
              <a:rPr lang="en-US" dirty="0"/>
              <a:t>Katie Mulcahy, Claims Manager; assists in reviewing your Provider’s explanation of benefits and works directly with the provider to determine if the amount due by you is accurate.  </a:t>
            </a:r>
          </a:p>
          <a:p>
            <a:pPr marL="457200" lvl="1" indent="0">
              <a:lnSpc>
                <a:spcPct val="101000"/>
              </a:lnSpc>
              <a:buNone/>
            </a:pPr>
            <a:r>
              <a:rPr lang="en-US" dirty="0"/>
              <a:t>    Tel #(630)468-6509 or email at </a:t>
            </a:r>
            <a:r>
              <a:rPr lang="en-US" b="1" dirty="0">
                <a:hlinkClick r:id="rId4">
                  <a:extLst>
                    <a:ext uri="{A12FA001-AC4F-418D-AE19-62706E023703}">
                      <ahyp:hlinkClr xmlns:ahyp="http://schemas.microsoft.com/office/drawing/2018/hyperlinkcolor" val="tx"/>
                    </a:ext>
                  </a:extLst>
                </a:hlinkClick>
              </a:rPr>
              <a:t>mulcahyk@vistanational.com</a:t>
            </a:r>
            <a:endParaRPr lang="en-US" b="1" dirty="0"/>
          </a:p>
          <a:p>
            <a:pPr lvl="1">
              <a:lnSpc>
                <a:spcPct val="101000"/>
              </a:lnSpc>
            </a:pPr>
            <a:r>
              <a:rPr lang="en-US" dirty="0"/>
              <a:t>Carol Sather, Wellness Co-Ordinator</a:t>
            </a:r>
          </a:p>
          <a:p>
            <a:pPr marL="320040" lvl="1" indent="0">
              <a:lnSpc>
                <a:spcPct val="101000"/>
              </a:lnSpc>
              <a:buNone/>
            </a:pPr>
            <a:r>
              <a:rPr lang="en-US" dirty="0"/>
              <a:t>       Tel #(630)468-6511 or email at </a:t>
            </a:r>
            <a:r>
              <a:rPr lang="en-US" b="1" u="sng" dirty="0"/>
              <a:t>satherc</a:t>
            </a:r>
            <a:r>
              <a:rPr lang="en-US" b="1" u="sng" dirty="0">
                <a:hlinkClick r:id="rId5">
                  <a:extLst>
                    <a:ext uri="{A12FA001-AC4F-418D-AE19-62706E023703}">
                      <ahyp:hlinkClr xmlns:ahyp="http://schemas.microsoft.com/office/drawing/2018/hyperlinkcolor" val="tx"/>
                    </a:ext>
                  </a:extLst>
                </a:hlinkClick>
              </a:rPr>
              <a:t>@vistanational</a:t>
            </a:r>
            <a:r>
              <a:rPr lang="en-US" b="1" dirty="0">
                <a:hlinkClick r:id="rId5">
                  <a:extLst>
                    <a:ext uri="{A12FA001-AC4F-418D-AE19-62706E023703}">
                      <ahyp:hlinkClr xmlns:ahyp="http://schemas.microsoft.com/office/drawing/2018/hyperlinkcolor" val="tx"/>
                    </a:ext>
                  </a:extLst>
                </a:hlinkClick>
              </a:rPr>
              <a:t>.com</a:t>
            </a:r>
            <a:r>
              <a:rPr lang="en-US" b="1" dirty="0"/>
              <a:t> </a:t>
            </a:r>
          </a:p>
          <a:p>
            <a:pPr marL="457200" lvl="1" indent="0">
              <a:lnSpc>
                <a:spcPct val="101000"/>
              </a:lnSpc>
              <a:buNone/>
            </a:pPr>
            <a:endParaRPr lang="en-US" b="1" dirty="0"/>
          </a:p>
        </p:txBody>
      </p:sp>
    </p:spTree>
    <p:extLst>
      <p:ext uri="{BB962C8B-B14F-4D97-AF65-F5344CB8AC3E}">
        <p14:creationId xmlns:p14="http://schemas.microsoft.com/office/powerpoint/2010/main" val="2615193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193AF10-DD9C-C2A0-13BD-9103A722CCF5}"/>
              </a:ext>
            </a:extLst>
          </p:cNvPr>
          <p:cNvSpPr>
            <a:spLocks noGrp="1"/>
          </p:cNvSpPr>
          <p:nvPr>
            <p:ph type="sldNum" sz="quarter" idx="12"/>
          </p:nvPr>
        </p:nvSpPr>
        <p:spPr>
          <a:xfrm>
            <a:off x="10173587" y="6404590"/>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20</a:t>
            </a:fld>
            <a:endParaRPr lang="en-US" sz="1200" dirty="0">
              <a:solidFill>
                <a:srgbClr val="FFFFFF"/>
              </a:solidFill>
            </a:endParaRPr>
          </a:p>
        </p:txBody>
      </p:sp>
      <p:pic>
        <p:nvPicPr>
          <p:cNvPr id="5" name="Picture 4">
            <a:extLst>
              <a:ext uri="{FF2B5EF4-FFF2-40B4-BE49-F238E27FC236}">
                <a16:creationId xmlns:a16="http://schemas.microsoft.com/office/drawing/2014/main" id="{FE69C7CE-1D34-54C3-1E49-19B05B9270F2}"/>
              </a:ext>
            </a:extLst>
          </p:cNvPr>
          <p:cNvPicPr>
            <a:picLocks noChangeAspect="1"/>
          </p:cNvPicPr>
          <p:nvPr/>
        </p:nvPicPr>
        <p:blipFill>
          <a:blip r:embed="rId2"/>
          <a:stretch>
            <a:fillRect/>
          </a:stretch>
        </p:blipFill>
        <p:spPr>
          <a:xfrm>
            <a:off x="1829542" y="1109708"/>
            <a:ext cx="9223157" cy="5013805"/>
          </a:xfrm>
          <a:prstGeom prst="rect">
            <a:avLst/>
          </a:prstGeom>
        </p:spPr>
      </p:pic>
    </p:spTree>
    <p:extLst>
      <p:ext uri="{BB962C8B-B14F-4D97-AF65-F5344CB8AC3E}">
        <p14:creationId xmlns:p14="http://schemas.microsoft.com/office/powerpoint/2010/main" val="1327273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193AF10-DD9C-C2A0-13BD-9103A722CCF5}"/>
              </a:ext>
            </a:extLst>
          </p:cNvPr>
          <p:cNvSpPr>
            <a:spLocks noGrp="1"/>
          </p:cNvSpPr>
          <p:nvPr>
            <p:ph type="sldNum" sz="quarter" idx="12"/>
          </p:nvPr>
        </p:nvSpPr>
        <p:spPr>
          <a:xfrm>
            <a:off x="10088513" y="6435407"/>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21</a:t>
            </a:fld>
            <a:endParaRPr lang="en-US" sz="1200" dirty="0">
              <a:solidFill>
                <a:srgbClr val="FFFFFF"/>
              </a:solidFill>
            </a:endParaRPr>
          </a:p>
        </p:txBody>
      </p:sp>
      <p:pic>
        <p:nvPicPr>
          <p:cNvPr id="5" name="Picture 4">
            <a:extLst>
              <a:ext uri="{FF2B5EF4-FFF2-40B4-BE49-F238E27FC236}">
                <a16:creationId xmlns:a16="http://schemas.microsoft.com/office/drawing/2014/main" id="{CCDB079C-10FF-0777-DD72-5146115D3B00}"/>
              </a:ext>
            </a:extLst>
          </p:cNvPr>
          <p:cNvPicPr>
            <a:picLocks noChangeAspect="1"/>
          </p:cNvPicPr>
          <p:nvPr/>
        </p:nvPicPr>
        <p:blipFill>
          <a:blip r:embed="rId2"/>
          <a:stretch>
            <a:fillRect/>
          </a:stretch>
        </p:blipFill>
        <p:spPr>
          <a:xfrm>
            <a:off x="1208675" y="754601"/>
            <a:ext cx="9926881" cy="5135759"/>
          </a:xfrm>
          <a:prstGeom prst="rect">
            <a:avLst/>
          </a:prstGeom>
        </p:spPr>
      </p:pic>
    </p:spTree>
    <p:extLst>
      <p:ext uri="{BB962C8B-B14F-4D97-AF65-F5344CB8AC3E}">
        <p14:creationId xmlns:p14="http://schemas.microsoft.com/office/powerpoint/2010/main" val="814590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0">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193AF10-DD9C-C2A0-13BD-9103A722CCF5}"/>
              </a:ext>
            </a:extLst>
          </p:cNvPr>
          <p:cNvSpPr>
            <a:spLocks noGrp="1"/>
          </p:cNvSpPr>
          <p:nvPr>
            <p:ph type="sldNum" sz="quarter" idx="12"/>
          </p:nvPr>
        </p:nvSpPr>
        <p:spPr>
          <a:xfrm>
            <a:off x="10150159" y="6428598"/>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22</a:t>
            </a:fld>
            <a:endParaRPr lang="en-US" sz="1200" dirty="0">
              <a:solidFill>
                <a:srgbClr val="FFFFFF"/>
              </a:solidFill>
            </a:endParaRPr>
          </a:p>
        </p:txBody>
      </p:sp>
      <p:pic>
        <p:nvPicPr>
          <p:cNvPr id="4" name="Picture 3">
            <a:extLst>
              <a:ext uri="{FF2B5EF4-FFF2-40B4-BE49-F238E27FC236}">
                <a16:creationId xmlns:a16="http://schemas.microsoft.com/office/drawing/2014/main" id="{9BFA644D-0CD0-D9B3-0915-D60F0B8F9076}"/>
              </a:ext>
            </a:extLst>
          </p:cNvPr>
          <p:cNvPicPr>
            <a:picLocks noChangeAspect="1"/>
          </p:cNvPicPr>
          <p:nvPr/>
        </p:nvPicPr>
        <p:blipFill>
          <a:blip r:embed="rId2"/>
          <a:stretch>
            <a:fillRect/>
          </a:stretch>
        </p:blipFill>
        <p:spPr>
          <a:xfrm>
            <a:off x="833278" y="857058"/>
            <a:ext cx="10115847" cy="5143884"/>
          </a:xfrm>
          <a:prstGeom prst="rect">
            <a:avLst/>
          </a:prstGeom>
        </p:spPr>
      </p:pic>
    </p:spTree>
    <p:extLst>
      <p:ext uri="{BB962C8B-B14F-4D97-AF65-F5344CB8AC3E}">
        <p14:creationId xmlns:p14="http://schemas.microsoft.com/office/powerpoint/2010/main" val="4262779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9">
            <a:extLst>
              <a:ext uri="{FF2B5EF4-FFF2-40B4-BE49-F238E27FC236}">
                <a16:creationId xmlns:a16="http://schemas.microsoft.com/office/drawing/2014/main" id="{58247AC2-A04A-451E-A018-9EE77A691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11">
            <a:extLst>
              <a:ext uri="{FF2B5EF4-FFF2-40B4-BE49-F238E27FC236}">
                <a16:creationId xmlns:a16="http://schemas.microsoft.com/office/drawing/2014/main" id="{C9EB82B4-9113-4951-BE91-2692D0CC35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3" name="Freeform 13">
              <a:extLst>
                <a:ext uri="{FF2B5EF4-FFF2-40B4-BE49-F238E27FC236}">
                  <a16:creationId xmlns:a16="http://schemas.microsoft.com/office/drawing/2014/main" id="{45145E8B-BE83-422B-B023-01857BE002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14" name="Freeform 9">
              <a:extLst>
                <a:ext uri="{FF2B5EF4-FFF2-40B4-BE49-F238E27FC236}">
                  <a16:creationId xmlns:a16="http://schemas.microsoft.com/office/drawing/2014/main" id="{C983CF03-866A-4183-8B44-190598CD84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15" name="Freeform 5">
              <a:extLst>
                <a:ext uri="{FF2B5EF4-FFF2-40B4-BE49-F238E27FC236}">
                  <a16:creationId xmlns:a16="http://schemas.microsoft.com/office/drawing/2014/main" id="{2E2F3DA7-CEED-4CE8-9B56-207ADA2497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32" name="Rounded Rectangle 7">
            <a:extLst>
              <a:ext uri="{FF2B5EF4-FFF2-40B4-BE49-F238E27FC236}">
                <a16:creationId xmlns:a16="http://schemas.microsoft.com/office/drawing/2014/main" id="{6C551587-241F-40DF-8ED4-22D08EDE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18">
            <a:extLst>
              <a:ext uri="{FF2B5EF4-FFF2-40B4-BE49-F238E27FC236}">
                <a16:creationId xmlns:a16="http://schemas.microsoft.com/office/drawing/2014/main" id="{5F607B2F-9327-466C-A38E-446E9544F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09" y="670965"/>
            <a:ext cx="4874250" cy="5516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5" name="Freeform 18">
            <a:extLst>
              <a:ext uri="{FF2B5EF4-FFF2-40B4-BE49-F238E27FC236}">
                <a16:creationId xmlns:a16="http://schemas.microsoft.com/office/drawing/2014/main" id="{36C0FA07-8DEB-4C2B-83BD-365FC2C95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ounded Rectangle 8">
            <a:extLst>
              <a:ext uri="{FF2B5EF4-FFF2-40B4-BE49-F238E27FC236}">
                <a16:creationId xmlns:a16="http://schemas.microsoft.com/office/drawing/2014/main" id="{3C1B1C81-4151-4048-BCDC-64F702A1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353158-6F15-4DAB-A7EA-1DAB45827A77}"/>
              </a:ext>
            </a:extLst>
          </p:cNvPr>
          <p:cNvSpPr>
            <a:spLocks noGrp="1"/>
          </p:cNvSpPr>
          <p:nvPr>
            <p:ph type="ctrTitle"/>
          </p:nvPr>
        </p:nvSpPr>
        <p:spPr>
          <a:xfrm>
            <a:off x="1068236" y="1023867"/>
            <a:ext cx="4196150" cy="3349641"/>
          </a:xfrm>
        </p:spPr>
        <p:txBody>
          <a:bodyPr>
            <a:normAutofit/>
          </a:bodyPr>
          <a:lstStyle/>
          <a:p>
            <a:pPr algn="ctr"/>
            <a:br>
              <a:rPr lang="en-US" dirty="0">
                <a:solidFill>
                  <a:schemeClr val="tx2">
                    <a:lumMod val="75000"/>
                    <a:lumOff val="25000"/>
                  </a:schemeClr>
                </a:solidFill>
              </a:rPr>
            </a:br>
            <a:r>
              <a:rPr lang="en-US" dirty="0">
                <a:solidFill>
                  <a:schemeClr val="tx2">
                    <a:lumMod val="75000"/>
                    <a:lumOff val="25000"/>
                  </a:schemeClr>
                </a:solidFill>
              </a:rPr>
              <a:t>MEDICAL PLAN OPTIONS</a:t>
            </a:r>
            <a:br>
              <a:rPr lang="en-US" dirty="0">
                <a:solidFill>
                  <a:schemeClr val="tx2">
                    <a:lumMod val="75000"/>
                    <a:lumOff val="25000"/>
                  </a:schemeClr>
                </a:solidFill>
              </a:rPr>
            </a:br>
            <a:br>
              <a:rPr lang="en-US" dirty="0">
                <a:solidFill>
                  <a:schemeClr val="tx2">
                    <a:lumMod val="75000"/>
                    <a:lumOff val="25000"/>
                  </a:schemeClr>
                </a:solidFill>
              </a:rPr>
            </a:br>
            <a:r>
              <a:rPr lang="en-US" dirty="0">
                <a:solidFill>
                  <a:schemeClr val="tx2">
                    <a:lumMod val="75000"/>
                    <a:lumOff val="25000"/>
                  </a:schemeClr>
                </a:solidFill>
              </a:rPr>
              <a:t>9/1/23-8/31/24</a:t>
            </a:r>
          </a:p>
        </p:txBody>
      </p:sp>
      <p:sp>
        <p:nvSpPr>
          <p:cNvPr id="37" name="Round Single Corner Rectangle 62">
            <a:extLst>
              <a:ext uri="{FF2B5EF4-FFF2-40B4-BE49-F238E27FC236}">
                <a16:creationId xmlns:a16="http://schemas.microsoft.com/office/drawing/2014/main" id="{05B74920-34CC-4A61-9DB6-5214915AE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76554" y="922366"/>
            <a:ext cx="2446419" cy="2446419"/>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B303F109-BA00-4C6B-B423-45E52CC60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626" y="1708320"/>
            <a:ext cx="2186275" cy="874510"/>
          </a:xfrm>
          <a:prstGeom prst="rect">
            <a:avLst/>
          </a:prstGeom>
        </p:spPr>
      </p:pic>
      <p:sp>
        <p:nvSpPr>
          <p:cNvPr id="27" name="Round Single Corner Rectangle 60">
            <a:extLst>
              <a:ext uri="{FF2B5EF4-FFF2-40B4-BE49-F238E27FC236}">
                <a16:creationId xmlns:a16="http://schemas.microsoft.com/office/drawing/2014/main" id="{14337CFC-A282-4C57-9C18-2268D5A4A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9553" y="1534658"/>
            <a:ext cx="1834127" cy="1834127"/>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A10DBEC6-70CD-4E7C-9152-00AC12942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Round Single Corner Rectangle 61">
            <a:extLst>
              <a:ext uri="{FF2B5EF4-FFF2-40B4-BE49-F238E27FC236}">
                <a16:creationId xmlns:a16="http://schemas.microsoft.com/office/drawing/2014/main" id="{9522BFA6-4274-4542-B659-B3373F2DC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23212" y="3502445"/>
            <a:ext cx="2099761" cy="2099761"/>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 Single Corner Rectangle 63">
            <a:extLst>
              <a:ext uri="{FF2B5EF4-FFF2-40B4-BE49-F238E27FC236}">
                <a16:creationId xmlns:a16="http://schemas.microsoft.com/office/drawing/2014/main" id="{262D0746-92C6-430C-85F7-B7E5991B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553" y="3502445"/>
            <a:ext cx="2446419" cy="2446419"/>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Content Placeholder 4">
            <a:extLst>
              <a:ext uri="{FF2B5EF4-FFF2-40B4-BE49-F238E27FC236}">
                <a16:creationId xmlns:a16="http://schemas.microsoft.com/office/drawing/2014/main" id="{48277569-D905-4006-AE58-D43165F9A4E2}"/>
              </a:ext>
            </a:extLst>
          </p:cNvPr>
          <p:cNvPicPr>
            <a:picLocks noChangeAspect="1"/>
          </p:cNvPicPr>
          <p:nvPr/>
        </p:nvPicPr>
        <p:blipFill>
          <a:blip r:embed="rId3"/>
          <a:stretch>
            <a:fillRect/>
          </a:stretch>
        </p:blipFill>
        <p:spPr>
          <a:xfrm>
            <a:off x="8689625" y="4412288"/>
            <a:ext cx="2186275" cy="626732"/>
          </a:xfrm>
          <a:prstGeom prst="rect">
            <a:avLst/>
          </a:prstGeom>
        </p:spPr>
      </p:pic>
      <p:sp>
        <p:nvSpPr>
          <p:cNvPr id="3" name="Slide Number Placeholder 2">
            <a:extLst>
              <a:ext uri="{FF2B5EF4-FFF2-40B4-BE49-F238E27FC236}">
                <a16:creationId xmlns:a16="http://schemas.microsoft.com/office/drawing/2014/main" id="{9412BB89-7D1B-7F66-0FD4-7ECE18DFCA7D}"/>
              </a:ext>
            </a:extLst>
          </p:cNvPr>
          <p:cNvSpPr>
            <a:spLocks noGrp="1"/>
          </p:cNvSpPr>
          <p:nvPr>
            <p:ph type="sldNum" sz="quarter" idx="12"/>
          </p:nvPr>
        </p:nvSpPr>
        <p:spPr>
          <a:xfrm>
            <a:off x="11597407" y="6437468"/>
            <a:ext cx="594360" cy="365125"/>
          </a:xfrm>
        </p:spPr>
        <p:txBody>
          <a:bodyPr>
            <a:normAutofit/>
          </a:bodyPr>
          <a:lstStyle/>
          <a:p>
            <a:pPr>
              <a:spcAft>
                <a:spcPts val="600"/>
              </a:spcAft>
            </a:pPr>
            <a:fld id="{34B7E4EF-A1BD-40F4-AB7B-04F084DD991D}" type="slidenum">
              <a:rPr lang="en-US" smtClean="0"/>
              <a:pPr>
                <a:spcAft>
                  <a:spcPts val="600"/>
                </a:spcAft>
              </a:pPr>
              <a:t>23</a:t>
            </a:fld>
            <a:endParaRPr lang="en-US" dirty="0"/>
          </a:p>
        </p:txBody>
      </p:sp>
    </p:spTree>
    <p:extLst>
      <p:ext uri="{BB962C8B-B14F-4D97-AF65-F5344CB8AC3E}">
        <p14:creationId xmlns:p14="http://schemas.microsoft.com/office/powerpoint/2010/main" val="987524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2" name="Group 21">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3"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4"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5" name="Straight Connector 24">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140975E-A889-81D6-3F67-E1735578D1B8}"/>
              </a:ext>
            </a:extLst>
          </p:cNvPr>
          <p:cNvSpPr>
            <a:spLocks noGrp="1"/>
          </p:cNvSpPr>
          <p:nvPr>
            <p:ph type="title"/>
          </p:nvPr>
        </p:nvSpPr>
        <p:spPr>
          <a:xfrm>
            <a:off x="3162301" y="1830579"/>
            <a:ext cx="5860821" cy="1829015"/>
          </a:xfrm>
        </p:spPr>
        <p:txBody>
          <a:bodyPr vert="horz" lIns="91440" tIns="45720" rIns="91440" bIns="45720" rtlCol="0" anchor="ctr">
            <a:normAutofit fontScale="90000"/>
          </a:bodyPr>
          <a:lstStyle/>
          <a:p>
            <a:pPr algn="ctr">
              <a:lnSpc>
                <a:spcPct val="105000"/>
              </a:lnSpc>
            </a:pPr>
            <a:r>
              <a:rPr lang="en-US" sz="3900" dirty="0"/>
              <a:t>BLUE CHOICE OPTIONS</a:t>
            </a:r>
            <a:br>
              <a:rPr lang="en-US" sz="3900" dirty="0"/>
            </a:br>
            <a:r>
              <a:rPr lang="en-US" sz="3900" dirty="0"/>
              <a:t> </a:t>
            </a:r>
            <a:br>
              <a:rPr lang="en-US" sz="3900" dirty="0"/>
            </a:br>
            <a:r>
              <a:rPr lang="en-US" sz="3900" dirty="0"/>
              <a:t>PPO PLAN OPTION</a:t>
            </a:r>
          </a:p>
        </p:txBody>
      </p:sp>
      <p:sp>
        <p:nvSpPr>
          <p:cNvPr id="3" name="Slide Number Placeholder 2">
            <a:extLst>
              <a:ext uri="{FF2B5EF4-FFF2-40B4-BE49-F238E27FC236}">
                <a16:creationId xmlns:a16="http://schemas.microsoft.com/office/drawing/2014/main" id="{734FAB85-B42B-A2FD-7DD9-DFB51093085E}"/>
              </a:ext>
            </a:extLst>
          </p:cNvPr>
          <p:cNvSpPr>
            <a:spLocks noGrp="1"/>
          </p:cNvSpPr>
          <p:nvPr>
            <p:ph type="sldNum" sz="quarter" idx="12"/>
          </p:nvPr>
        </p:nvSpPr>
        <p:spPr>
          <a:xfrm>
            <a:off x="11628222" y="6467100"/>
            <a:ext cx="377023" cy="365125"/>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24</a:t>
            </a:fld>
            <a:endParaRPr lang="en-US" sz="1200" dirty="0">
              <a:solidFill>
                <a:srgbClr val="FEFCF7"/>
              </a:solidFill>
            </a:endParaRPr>
          </a:p>
        </p:txBody>
      </p:sp>
      <p:pic>
        <p:nvPicPr>
          <p:cNvPr id="4" name="Picture 3">
            <a:extLst>
              <a:ext uri="{FF2B5EF4-FFF2-40B4-BE49-F238E27FC236}">
                <a16:creationId xmlns:a16="http://schemas.microsoft.com/office/drawing/2014/main" id="{8F110691-BFC2-234D-CE7D-5C94395FECE5}"/>
              </a:ext>
            </a:extLst>
          </p:cNvPr>
          <p:cNvPicPr>
            <a:picLocks noChangeAspect="1"/>
          </p:cNvPicPr>
          <p:nvPr/>
        </p:nvPicPr>
        <p:blipFill>
          <a:blip r:embed="rId2"/>
          <a:stretch>
            <a:fillRect/>
          </a:stretch>
        </p:blipFill>
        <p:spPr>
          <a:xfrm>
            <a:off x="5126315" y="4290540"/>
            <a:ext cx="2188654" cy="627942"/>
          </a:xfrm>
          <a:prstGeom prst="rect">
            <a:avLst/>
          </a:prstGeom>
        </p:spPr>
      </p:pic>
    </p:spTree>
    <p:extLst>
      <p:ext uri="{BB962C8B-B14F-4D97-AF65-F5344CB8AC3E}">
        <p14:creationId xmlns:p14="http://schemas.microsoft.com/office/powerpoint/2010/main" val="42918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9B6AD5-0854-47A9-892C-7C46C3D5FFB8}"/>
              </a:ext>
            </a:extLst>
          </p:cNvPr>
          <p:cNvSpPr>
            <a:spLocks noGrp="1"/>
          </p:cNvSpPr>
          <p:nvPr>
            <p:ph type="title"/>
          </p:nvPr>
        </p:nvSpPr>
        <p:spPr>
          <a:xfrm>
            <a:off x="1846580" y="568345"/>
            <a:ext cx="9701953" cy="1560716"/>
          </a:xfrm>
        </p:spPr>
        <p:txBody>
          <a:bodyPr>
            <a:normAutofit/>
          </a:bodyPr>
          <a:lstStyle/>
          <a:p>
            <a:r>
              <a:rPr lang="en-US" dirty="0"/>
              <a:t>PPO PLAN CHANGES	</a:t>
            </a:r>
            <a:br>
              <a:rPr lang="en-US" dirty="0"/>
            </a:br>
            <a:r>
              <a:rPr lang="en-US" dirty="0"/>
              <a:t> </a:t>
            </a:r>
          </a:p>
        </p:txBody>
      </p:sp>
      <p:cxnSp>
        <p:nvCxnSpPr>
          <p:cNvPr id="15" name="Straight Connector 14">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BF6BF3-8098-4653-8FF5-D01883BE6ECF}"/>
              </a:ext>
            </a:extLst>
          </p:cNvPr>
          <p:cNvSpPr>
            <a:spLocks noGrp="1"/>
          </p:cNvSpPr>
          <p:nvPr>
            <p:ph idx="1"/>
          </p:nvPr>
        </p:nvSpPr>
        <p:spPr>
          <a:xfrm>
            <a:off x="1475905" y="2438400"/>
            <a:ext cx="8744333" cy="3651249"/>
          </a:xfrm>
        </p:spPr>
        <p:txBody>
          <a:bodyPr>
            <a:noAutofit/>
          </a:bodyPr>
          <a:lstStyle/>
          <a:p>
            <a:pPr marL="0" indent="0" defTabSz="731520">
              <a:lnSpc>
                <a:spcPct val="101000"/>
              </a:lnSpc>
              <a:spcBef>
                <a:spcPts val="744"/>
              </a:spcBef>
              <a:buNone/>
            </a:pPr>
            <a:r>
              <a:rPr lang="en-US" sz="1800" b="1" kern="1200" dirty="0">
                <a:solidFill>
                  <a:schemeClr val="tx2">
                    <a:lumMod val="75000"/>
                    <a:lumOff val="25000"/>
                  </a:schemeClr>
                </a:solidFill>
                <a:latin typeface="+mn-lt"/>
                <a:ea typeface="+mn-ea"/>
                <a:cs typeface="+mn-cs"/>
              </a:rPr>
              <a:t>Your new PPO plan uses the Blue Choice Options network and is a dual network PPO plan.  </a:t>
            </a:r>
          </a:p>
          <a:p>
            <a:pPr marL="256032" indent="-256032" defTabSz="731520">
              <a:lnSpc>
                <a:spcPct val="101000"/>
              </a:lnSpc>
              <a:spcBef>
                <a:spcPts val="744"/>
              </a:spcBef>
              <a:buFontTx/>
              <a:buChar char="-"/>
            </a:pPr>
            <a:r>
              <a:rPr lang="en-US" sz="1800" kern="1200" dirty="0">
                <a:solidFill>
                  <a:schemeClr val="tx2">
                    <a:lumMod val="75000"/>
                    <a:lumOff val="25000"/>
                  </a:schemeClr>
                </a:solidFill>
                <a:latin typeface="+mn-lt"/>
                <a:ea typeface="+mn-ea"/>
                <a:cs typeface="+mn-cs"/>
              </a:rPr>
              <a:t>You will have access to both the Choice Select &amp; Large PPO network of providers.  We found that nearly 90% of the providers being used by members today are in both networks.  There will be minimal disruption to your provider selection</a:t>
            </a:r>
          </a:p>
          <a:p>
            <a:pPr marL="256032" indent="-256032" defTabSz="731520">
              <a:lnSpc>
                <a:spcPct val="101000"/>
              </a:lnSpc>
              <a:spcBef>
                <a:spcPts val="744"/>
              </a:spcBef>
              <a:buFontTx/>
              <a:buChar char="-"/>
            </a:pPr>
            <a:r>
              <a:rPr lang="en-US" sz="1800" kern="1200" dirty="0">
                <a:solidFill>
                  <a:schemeClr val="tx2">
                    <a:lumMod val="75000"/>
                    <a:lumOff val="25000"/>
                  </a:schemeClr>
                </a:solidFill>
                <a:latin typeface="+mn-lt"/>
                <a:ea typeface="+mn-ea"/>
                <a:cs typeface="+mn-cs"/>
              </a:rPr>
              <a:t>Locate your providers at </a:t>
            </a:r>
            <a:r>
              <a:rPr lang="en-US" sz="1800" b="1" kern="1200" dirty="0">
                <a:solidFill>
                  <a:srgbClr val="002060"/>
                </a:solidFill>
                <a:latin typeface="+mn-lt"/>
                <a:ea typeface="+mn-ea"/>
                <a:cs typeface="+mn-cs"/>
                <a:hlinkClick r:id="rId2">
                  <a:extLst>
                    <a:ext uri="{A12FA001-AC4F-418D-AE19-62706E023703}">
                      <ahyp:hlinkClr xmlns:ahyp="http://schemas.microsoft.com/office/drawing/2018/hyperlinkcolor" val="tx"/>
                    </a:ext>
                  </a:extLst>
                </a:hlinkClick>
              </a:rPr>
              <a:t>www.bcbsil.com</a:t>
            </a:r>
            <a:r>
              <a:rPr lang="en-US" sz="1800" b="1" kern="1200" dirty="0">
                <a:solidFill>
                  <a:srgbClr val="002060"/>
                </a:solidFill>
                <a:latin typeface="+mn-lt"/>
                <a:ea typeface="+mn-ea"/>
                <a:cs typeface="+mn-cs"/>
              </a:rPr>
              <a:t> </a:t>
            </a:r>
            <a:r>
              <a:rPr lang="en-US" sz="1800" kern="1200" dirty="0">
                <a:solidFill>
                  <a:schemeClr val="tx2">
                    <a:lumMod val="75000"/>
                    <a:lumOff val="25000"/>
                  </a:schemeClr>
                </a:solidFill>
                <a:latin typeface="+mn-lt"/>
                <a:ea typeface="+mn-ea"/>
                <a:cs typeface="+mn-cs"/>
              </a:rPr>
              <a:t>or thru your BAM portal (Blue Access for Members)</a:t>
            </a:r>
          </a:p>
          <a:p>
            <a:pPr marL="512064" lvl="1" indent="-256032" defTabSz="731520">
              <a:lnSpc>
                <a:spcPct val="101000"/>
              </a:lnSpc>
              <a:spcBef>
                <a:spcPts val="744"/>
              </a:spcBef>
              <a:buFontTx/>
              <a:buChar char="-"/>
            </a:pPr>
            <a:r>
              <a:rPr lang="en-US" kern="1200" dirty="0">
                <a:solidFill>
                  <a:schemeClr val="tx2">
                    <a:lumMod val="75000"/>
                    <a:lumOff val="25000"/>
                  </a:schemeClr>
                </a:solidFill>
                <a:latin typeface="+mn-lt"/>
                <a:ea typeface="+mn-ea"/>
                <a:cs typeface="+mn-cs"/>
              </a:rPr>
              <a:t>Find Care to begin your search</a:t>
            </a:r>
          </a:p>
          <a:p>
            <a:pPr marL="512064" lvl="1" indent="-256032" defTabSz="731520">
              <a:lnSpc>
                <a:spcPct val="101000"/>
              </a:lnSpc>
              <a:spcBef>
                <a:spcPts val="744"/>
              </a:spcBef>
              <a:buFontTx/>
              <a:buChar char="-"/>
            </a:pPr>
            <a:r>
              <a:rPr lang="en-US" kern="1200" dirty="0">
                <a:solidFill>
                  <a:schemeClr val="tx2">
                    <a:lumMod val="75000"/>
                    <a:lumOff val="25000"/>
                  </a:schemeClr>
                </a:solidFill>
                <a:latin typeface="+mn-lt"/>
                <a:ea typeface="+mn-ea"/>
                <a:cs typeface="+mn-cs"/>
              </a:rPr>
              <a:t>In this drop down menu, </a:t>
            </a:r>
          </a:p>
          <a:p>
            <a:pPr marL="512064" lvl="1" indent="-256032" defTabSz="731520">
              <a:lnSpc>
                <a:spcPct val="101000"/>
              </a:lnSpc>
              <a:spcBef>
                <a:spcPts val="744"/>
              </a:spcBef>
              <a:buFontTx/>
              <a:buChar char="-"/>
            </a:pPr>
            <a:r>
              <a:rPr lang="en-US" kern="1200" dirty="0">
                <a:solidFill>
                  <a:schemeClr val="tx2">
                    <a:lumMod val="75000"/>
                    <a:lumOff val="25000"/>
                  </a:schemeClr>
                </a:solidFill>
                <a:latin typeface="+mn-lt"/>
                <a:ea typeface="+mn-ea"/>
                <a:cs typeface="+mn-cs"/>
              </a:rPr>
              <a:t>select Blue Choice Options [BCO]  </a:t>
            </a:r>
          </a:p>
          <a:p>
            <a:pPr marL="512064" lvl="1" indent="-256032" defTabSz="731520">
              <a:lnSpc>
                <a:spcPct val="101000"/>
              </a:lnSpc>
              <a:spcBef>
                <a:spcPts val="744"/>
              </a:spcBef>
              <a:buFontTx/>
              <a:buChar char="-"/>
            </a:pPr>
            <a:r>
              <a:rPr lang="en-US" kern="1200" dirty="0">
                <a:solidFill>
                  <a:schemeClr val="tx2">
                    <a:lumMod val="75000"/>
                    <a:lumOff val="25000"/>
                  </a:schemeClr>
                </a:solidFill>
                <a:latin typeface="+mn-lt"/>
                <a:ea typeface="+mn-ea"/>
                <a:cs typeface="+mn-cs"/>
              </a:rPr>
              <a:t>Providers in Tier 1 will have the better benefit applied</a:t>
            </a:r>
          </a:p>
          <a:p>
            <a:pPr marL="512064" lvl="1" indent="-256032" defTabSz="731520">
              <a:lnSpc>
                <a:spcPct val="101000"/>
              </a:lnSpc>
              <a:spcBef>
                <a:spcPts val="744"/>
              </a:spcBef>
              <a:buFontTx/>
              <a:buChar char="-"/>
            </a:pPr>
            <a:r>
              <a:rPr lang="en-US" kern="1200" dirty="0">
                <a:solidFill>
                  <a:schemeClr val="tx2">
                    <a:lumMod val="75000"/>
                    <a:lumOff val="25000"/>
                  </a:schemeClr>
                </a:solidFill>
                <a:latin typeface="+mn-lt"/>
                <a:ea typeface="+mn-ea"/>
                <a:cs typeface="+mn-cs"/>
              </a:rPr>
              <a:t>Providers in Tier 2 will have a lower benefit applied</a:t>
            </a:r>
            <a:endParaRPr lang="en-US" dirty="0"/>
          </a:p>
        </p:txBody>
      </p:sp>
      <p:sp>
        <p:nvSpPr>
          <p:cNvPr id="4" name="Slide Number Placeholder 3">
            <a:extLst>
              <a:ext uri="{FF2B5EF4-FFF2-40B4-BE49-F238E27FC236}">
                <a16:creationId xmlns:a16="http://schemas.microsoft.com/office/drawing/2014/main" id="{C8545800-7E1C-E1A3-AF3D-9B9D7F251B00}"/>
              </a:ext>
            </a:extLst>
          </p:cNvPr>
          <p:cNvSpPr>
            <a:spLocks noGrp="1"/>
          </p:cNvSpPr>
          <p:nvPr>
            <p:ph type="sldNum" sz="quarter" idx="12"/>
          </p:nvPr>
        </p:nvSpPr>
        <p:spPr>
          <a:xfrm>
            <a:off x="10449561" y="6150337"/>
            <a:ext cx="1519982" cy="487425"/>
          </a:xfrm>
        </p:spPr>
        <p:txBody>
          <a:bodyPr/>
          <a:lstStyle/>
          <a:p>
            <a:pPr defTabSz="365760">
              <a:spcAft>
                <a:spcPts val="600"/>
              </a:spcAft>
            </a:pPr>
            <a:r>
              <a:rPr lang="en-US" sz="1200" dirty="0"/>
              <a:t>25</a:t>
            </a:r>
          </a:p>
        </p:txBody>
      </p:sp>
      <p:pic>
        <p:nvPicPr>
          <p:cNvPr id="6" name="Picture 5">
            <a:extLst>
              <a:ext uri="{FF2B5EF4-FFF2-40B4-BE49-F238E27FC236}">
                <a16:creationId xmlns:a16="http://schemas.microsoft.com/office/drawing/2014/main" id="{22B6D936-5BDA-451A-93DA-C24AB2CC97A3}"/>
              </a:ext>
            </a:extLst>
          </p:cNvPr>
          <p:cNvPicPr>
            <a:picLocks noChangeAspect="1"/>
          </p:cNvPicPr>
          <p:nvPr/>
        </p:nvPicPr>
        <p:blipFill>
          <a:blip r:embed="rId3"/>
          <a:stretch>
            <a:fillRect/>
          </a:stretch>
        </p:blipFill>
        <p:spPr>
          <a:xfrm>
            <a:off x="5031278" y="4630549"/>
            <a:ext cx="3326650" cy="527882"/>
          </a:xfrm>
          <a:prstGeom prst="rect">
            <a:avLst/>
          </a:prstGeom>
        </p:spPr>
      </p:pic>
      <p:pic>
        <p:nvPicPr>
          <p:cNvPr id="8" name="Picture 7">
            <a:extLst>
              <a:ext uri="{FF2B5EF4-FFF2-40B4-BE49-F238E27FC236}">
                <a16:creationId xmlns:a16="http://schemas.microsoft.com/office/drawing/2014/main" id="{232866A4-AEC8-3D74-3B5E-BB1F833A523F}"/>
              </a:ext>
            </a:extLst>
          </p:cNvPr>
          <p:cNvPicPr>
            <a:picLocks noChangeAspect="1"/>
          </p:cNvPicPr>
          <p:nvPr/>
        </p:nvPicPr>
        <p:blipFill>
          <a:blip r:embed="rId4"/>
          <a:stretch>
            <a:fillRect/>
          </a:stretch>
        </p:blipFill>
        <p:spPr>
          <a:xfrm>
            <a:off x="6609222" y="5014725"/>
            <a:ext cx="3225932" cy="527881"/>
          </a:xfrm>
          <a:prstGeom prst="rect">
            <a:avLst/>
          </a:prstGeom>
        </p:spPr>
      </p:pic>
    </p:spTree>
    <p:extLst>
      <p:ext uri="{BB962C8B-B14F-4D97-AF65-F5344CB8AC3E}">
        <p14:creationId xmlns:p14="http://schemas.microsoft.com/office/powerpoint/2010/main" val="262064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932734-D35D-0B70-14DA-351D87ABC225}"/>
              </a:ext>
            </a:extLst>
          </p:cNvPr>
          <p:cNvSpPr>
            <a:spLocks noGrp="1"/>
          </p:cNvSpPr>
          <p:nvPr>
            <p:ph type="title"/>
          </p:nvPr>
        </p:nvSpPr>
        <p:spPr>
          <a:xfrm>
            <a:off x="7826514" y="568345"/>
            <a:ext cx="3877757" cy="1560716"/>
          </a:xfrm>
        </p:spPr>
        <p:txBody>
          <a:bodyPr>
            <a:normAutofit/>
          </a:bodyPr>
          <a:lstStyle/>
          <a:p>
            <a:r>
              <a:rPr lang="en-US" sz="2400" dirty="0"/>
              <a:t>HOW DOES THE PPO PLAN WORK?</a:t>
            </a:r>
            <a:br>
              <a:rPr lang="en-US" sz="2400" dirty="0"/>
            </a:br>
            <a:r>
              <a:rPr lang="en-US" sz="2400" dirty="0"/>
              <a:t>(Refer to SBC for Out-of-Network benefit)</a:t>
            </a:r>
          </a:p>
        </p:txBody>
      </p:sp>
      <p:sp>
        <p:nvSpPr>
          <p:cNvPr id="4" name="Slide Number Placeholder 3">
            <a:extLst>
              <a:ext uri="{FF2B5EF4-FFF2-40B4-BE49-F238E27FC236}">
                <a16:creationId xmlns:a16="http://schemas.microsoft.com/office/drawing/2014/main" id="{69ABB633-7889-74D4-F483-7CEF50C29AD6}"/>
              </a:ext>
            </a:extLst>
          </p:cNvPr>
          <p:cNvSpPr>
            <a:spLocks noGrp="1"/>
          </p:cNvSpPr>
          <p:nvPr>
            <p:ph type="sldNum" sz="quarter" idx="12"/>
          </p:nvPr>
        </p:nvSpPr>
        <p:spPr>
          <a:xfrm>
            <a:off x="10213059" y="6171817"/>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26</a:t>
            </a:fld>
            <a:endParaRPr lang="en-US" sz="1200" dirty="0"/>
          </a:p>
        </p:txBody>
      </p:sp>
      <p:sp>
        <p:nvSpPr>
          <p:cNvPr id="8"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9" y="1534308"/>
            <a:ext cx="6494910"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6514" y="2176009"/>
            <a:ext cx="387775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24D88B-9FB7-CF41-D915-4D281CAF6B7D}"/>
              </a:ext>
            </a:extLst>
          </p:cNvPr>
          <p:cNvSpPr>
            <a:spLocks noGrp="1"/>
          </p:cNvSpPr>
          <p:nvPr>
            <p:ph idx="1"/>
          </p:nvPr>
        </p:nvSpPr>
        <p:spPr>
          <a:xfrm>
            <a:off x="7826514" y="2438400"/>
            <a:ext cx="3877757" cy="3651504"/>
          </a:xfrm>
        </p:spPr>
        <p:txBody>
          <a:bodyPr>
            <a:normAutofit/>
          </a:bodyPr>
          <a:lstStyle/>
          <a:p>
            <a:r>
              <a:rPr lang="en-US" dirty="0"/>
              <a:t>All other services will apply to the plan deductible &amp; applicable coinsurance based on whether your provider is Tier 1 or Tier 2.  </a:t>
            </a:r>
          </a:p>
          <a:p>
            <a:r>
              <a:rPr lang="en-US" dirty="0"/>
              <a:t>Deductibles work together so you can jump between networks but will need to satisfy the difference until coinsurance applies.</a:t>
            </a:r>
          </a:p>
          <a:p>
            <a:endParaRPr lang="en-US" dirty="0"/>
          </a:p>
        </p:txBody>
      </p:sp>
      <p:graphicFrame>
        <p:nvGraphicFramePr>
          <p:cNvPr id="5" name="Table 5">
            <a:extLst>
              <a:ext uri="{FF2B5EF4-FFF2-40B4-BE49-F238E27FC236}">
                <a16:creationId xmlns:a16="http://schemas.microsoft.com/office/drawing/2014/main" id="{68A48266-49F1-5EDD-C63E-1CE63B326A1B}"/>
              </a:ext>
            </a:extLst>
          </p:cNvPr>
          <p:cNvGraphicFramePr>
            <a:graphicFrameLocks noGrp="1"/>
          </p:cNvGraphicFramePr>
          <p:nvPr>
            <p:extLst>
              <p:ext uri="{D42A27DB-BD31-4B8C-83A1-F6EECF244321}">
                <p14:modId xmlns:p14="http://schemas.microsoft.com/office/powerpoint/2010/main" val="3017739210"/>
              </p:ext>
            </p:extLst>
          </p:nvPr>
        </p:nvGraphicFramePr>
        <p:xfrm>
          <a:off x="1130157" y="1865552"/>
          <a:ext cx="5368389" cy="4027301"/>
        </p:xfrm>
        <a:graphic>
          <a:graphicData uri="http://schemas.openxmlformats.org/drawingml/2006/table">
            <a:tbl>
              <a:tblPr firstRow="1" bandRow="1">
                <a:tableStyleId>{5C22544A-7EE6-4342-B048-85BDC9FD1C3A}</a:tableStyleId>
              </a:tblPr>
              <a:tblGrid>
                <a:gridCol w="2076022">
                  <a:extLst>
                    <a:ext uri="{9D8B030D-6E8A-4147-A177-3AD203B41FA5}">
                      <a16:colId xmlns:a16="http://schemas.microsoft.com/office/drawing/2014/main" val="23735460"/>
                    </a:ext>
                  </a:extLst>
                </a:gridCol>
                <a:gridCol w="1680960">
                  <a:extLst>
                    <a:ext uri="{9D8B030D-6E8A-4147-A177-3AD203B41FA5}">
                      <a16:colId xmlns:a16="http://schemas.microsoft.com/office/drawing/2014/main" val="1376823408"/>
                    </a:ext>
                  </a:extLst>
                </a:gridCol>
                <a:gridCol w="1611407">
                  <a:extLst>
                    <a:ext uri="{9D8B030D-6E8A-4147-A177-3AD203B41FA5}">
                      <a16:colId xmlns:a16="http://schemas.microsoft.com/office/drawing/2014/main" val="2531429629"/>
                    </a:ext>
                  </a:extLst>
                </a:gridCol>
              </a:tblGrid>
              <a:tr h="703800">
                <a:tc>
                  <a:txBody>
                    <a:bodyPr/>
                    <a:lstStyle/>
                    <a:p>
                      <a:r>
                        <a:rPr lang="en-US" sz="1200" dirty="0"/>
                        <a:t>SERVICE</a:t>
                      </a:r>
                    </a:p>
                  </a:txBody>
                  <a:tcPr marL="77127" marR="77127" marT="38564" marB="38564"/>
                </a:tc>
                <a:tc>
                  <a:txBody>
                    <a:bodyPr/>
                    <a:lstStyle/>
                    <a:p>
                      <a:pPr algn="ctr"/>
                      <a:r>
                        <a:rPr lang="en-US" sz="1200" dirty="0"/>
                        <a:t>IN-NETWORK </a:t>
                      </a:r>
                    </a:p>
                    <a:p>
                      <a:pPr algn="ctr"/>
                      <a:r>
                        <a:rPr lang="en-US" sz="1200" dirty="0"/>
                        <a:t>TIER 1 (Blue Choice Select)</a:t>
                      </a:r>
                    </a:p>
                  </a:txBody>
                  <a:tcPr marL="77127" marR="77127" marT="38564" marB="38564"/>
                </a:tc>
                <a:tc>
                  <a:txBody>
                    <a:bodyPr/>
                    <a:lstStyle/>
                    <a:p>
                      <a:pPr algn="ctr"/>
                      <a:r>
                        <a:rPr lang="en-US" sz="1200" dirty="0"/>
                        <a:t>IN-NETWORK</a:t>
                      </a:r>
                    </a:p>
                    <a:p>
                      <a:pPr algn="ctr"/>
                      <a:r>
                        <a:rPr lang="en-US" sz="1200" dirty="0"/>
                        <a:t>TIER 2 (Large PPO Network)</a:t>
                      </a:r>
                    </a:p>
                  </a:txBody>
                  <a:tcPr marL="77127" marR="77127" marT="38564" marB="38564"/>
                </a:tc>
                <a:extLst>
                  <a:ext uri="{0D108BD9-81ED-4DB2-BD59-A6C34878D82A}">
                    <a16:rowId xmlns:a16="http://schemas.microsoft.com/office/drawing/2014/main" val="3641008798"/>
                  </a:ext>
                </a:extLst>
              </a:tr>
              <a:tr h="508300">
                <a:tc>
                  <a:txBody>
                    <a:bodyPr/>
                    <a:lstStyle/>
                    <a:p>
                      <a:r>
                        <a:rPr lang="en-US" sz="1200" dirty="0"/>
                        <a:t>Deductible – Individual</a:t>
                      </a:r>
                    </a:p>
                    <a:p>
                      <a:r>
                        <a:rPr lang="en-US" sz="1200" dirty="0"/>
                        <a:t>Deductible – Family</a:t>
                      </a:r>
                    </a:p>
                  </a:txBody>
                  <a:tcPr marL="77127" marR="77127" marT="38564" marB="38564"/>
                </a:tc>
                <a:tc>
                  <a:txBody>
                    <a:bodyPr/>
                    <a:lstStyle/>
                    <a:p>
                      <a:pPr algn="ctr"/>
                      <a:r>
                        <a:rPr lang="en-US" sz="1200" dirty="0"/>
                        <a:t>$1,000</a:t>
                      </a:r>
                    </a:p>
                    <a:p>
                      <a:pPr algn="ctr"/>
                      <a:r>
                        <a:rPr lang="en-US" sz="1200" dirty="0"/>
                        <a:t>$2,000</a:t>
                      </a:r>
                    </a:p>
                  </a:txBody>
                  <a:tcPr marL="77127" marR="77127" marT="38564" marB="38564"/>
                </a:tc>
                <a:tc>
                  <a:txBody>
                    <a:bodyPr/>
                    <a:lstStyle/>
                    <a:p>
                      <a:pPr algn="ctr"/>
                      <a:r>
                        <a:rPr lang="en-US" sz="1200" dirty="0"/>
                        <a:t>$2,000</a:t>
                      </a:r>
                    </a:p>
                    <a:p>
                      <a:pPr algn="ctr"/>
                      <a:r>
                        <a:rPr lang="en-US" sz="1200" dirty="0"/>
                        <a:t>$4,000</a:t>
                      </a:r>
                    </a:p>
                  </a:txBody>
                  <a:tcPr marL="77127" marR="77127" marT="38564" marB="38564"/>
                </a:tc>
                <a:extLst>
                  <a:ext uri="{0D108BD9-81ED-4DB2-BD59-A6C34878D82A}">
                    <a16:rowId xmlns:a16="http://schemas.microsoft.com/office/drawing/2014/main" val="1955601501"/>
                  </a:ext>
                </a:extLst>
              </a:tr>
              <a:tr h="508300">
                <a:tc>
                  <a:txBody>
                    <a:bodyPr/>
                    <a:lstStyle/>
                    <a:p>
                      <a:r>
                        <a:rPr lang="en-US" sz="1200" dirty="0"/>
                        <a:t>Coinsurance (applies after deductible has been met)</a:t>
                      </a:r>
                    </a:p>
                  </a:txBody>
                  <a:tcPr marL="77127" marR="77127" marT="38564" marB="38564"/>
                </a:tc>
                <a:tc>
                  <a:txBody>
                    <a:bodyPr/>
                    <a:lstStyle/>
                    <a:p>
                      <a:pPr algn="ctr"/>
                      <a:r>
                        <a:rPr lang="en-US" sz="1200" dirty="0"/>
                        <a:t>20%</a:t>
                      </a:r>
                    </a:p>
                  </a:txBody>
                  <a:tcPr marL="77127" marR="77127" marT="38564" marB="38564"/>
                </a:tc>
                <a:tc>
                  <a:txBody>
                    <a:bodyPr/>
                    <a:lstStyle/>
                    <a:p>
                      <a:pPr algn="ctr"/>
                      <a:r>
                        <a:rPr lang="en-US" sz="1200" dirty="0"/>
                        <a:t>30%</a:t>
                      </a:r>
                    </a:p>
                  </a:txBody>
                  <a:tcPr marL="77127" marR="77127" marT="38564" marB="38564"/>
                </a:tc>
                <a:extLst>
                  <a:ext uri="{0D108BD9-81ED-4DB2-BD59-A6C34878D82A}">
                    <a16:rowId xmlns:a16="http://schemas.microsoft.com/office/drawing/2014/main" val="2040978457"/>
                  </a:ext>
                </a:extLst>
              </a:tr>
              <a:tr h="899301">
                <a:tc>
                  <a:txBody>
                    <a:bodyPr/>
                    <a:lstStyle/>
                    <a:p>
                      <a:r>
                        <a:rPr lang="en-US" sz="1200" dirty="0"/>
                        <a:t>Out-of-Pocket Max – Individual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Out-of-Pocket Max – Family</a:t>
                      </a:r>
                    </a:p>
                  </a:txBody>
                  <a:tcPr marL="77127" marR="77127" marT="38564" marB="38564"/>
                </a:tc>
                <a:tc>
                  <a:txBody>
                    <a:bodyPr/>
                    <a:lstStyle/>
                    <a:p>
                      <a:pPr algn="ctr"/>
                      <a:r>
                        <a:rPr lang="en-US" sz="1200" dirty="0"/>
                        <a:t>$2,000</a:t>
                      </a:r>
                    </a:p>
                    <a:p>
                      <a:pPr algn="ctr"/>
                      <a:r>
                        <a:rPr lang="en-US" sz="1200" dirty="0"/>
                        <a:t>$4,000</a:t>
                      </a:r>
                    </a:p>
                  </a:txBody>
                  <a:tcPr marL="77127" marR="77127" marT="38564" marB="38564"/>
                </a:tc>
                <a:tc>
                  <a:txBody>
                    <a:bodyPr/>
                    <a:lstStyle/>
                    <a:p>
                      <a:pPr algn="ctr"/>
                      <a:r>
                        <a:rPr lang="en-US" sz="1200" dirty="0"/>
                        <a:t>$3,000</a:t>
                      </a:r>
                    </a:p>
                    <a:p>
                      <a:pPr algn="ctr"/>
                      <a:r>
                        <a:rPr lang="en-US" sz="1200" dirty="0"/>
                        <a:t>$6,000</a:t>
                      </a:r>
                    </a:p>
                  </a:txBody>
                  <a:tcPr marL="77127" marR="77127" marT="38564" marB="38564"/>
                </a:tc>
                <a:extLst>
                  <a:ext uri="{0D108BD9-81ED-4DB2-BD59-A6C34878D82A}">
                    <a16:rowId xmlns:a16="http://schemas.microsoft.com/office/drawing/2014/main" val="1059210430"/>
                  </a:ext>
                </a:extLst>
              </a:tr>
              <a:tr h="703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Emergency Room (per Occurrence, waived if admitted)</a:t>
                      </a:r>
                    </a:p>
                  </a:txBody>
                  <a:tcPr marL="77127" marR="77127" marT="38564" marB="38564"/>
                </a:tc>
                <a:tc>
                  <a:txBody>
                    <a:bodyPr/>
                    <a:lstStyle/>
                    <a:p>
                      <a:pPr algn="ctr"/>
                      <a:r>
                        <a:rPr lang="en-US" sz="1200" dirty="0"/>
                        <a:t>$200 Copay</a:t>
                      </a:r>
                    </a:p>
                  </a:txBody>
                  <a:tcPr marL="77127" marR="77127" marT="38564" marB="38564"/>
                </a:tc>
                <a:tc>
                  <a:txBody>
                    <a:bodyPr/>
                    <a:lstStyle/>
                    <a:p>
                      <a:pPr algn="ctr"/>
                      <a:r>
                        <a:rPr lang="en-US" sz="1200" dirty="0"/>
                        <a:t>$200 Copay</a:t>
                      </a:r>
                    </a:p>
                  </a:txBody>
                  <a:tcPr marL="77127" marR="77127" marT="38564" marB="38564"/>
                </a:tc>
                <a:extLst>
                  <a:ext uri="{0D108BD9-81ED-4DB2-BD59-A6C34878D82A}">
                    <a16:rowId xmlns:a16="http://schemas.microsoft.com/office/drawing/2014/main" val="1167408784"/>
                  </a:ext>
                </a:extLst>
              </a:tr>
              <a:tr h="703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Prescription Drug (applies after deductible has been met)</a:t>
                      </a:r>
                    </a:p>
                  </a:txBody>
                  <a:tcPr marL="77127" marR="77127" marT="38564" marB="38564"/>
                </a:tc>
                <a:tc>
                  <a:txBody>
                    <a:bodyPr/>
                    <a:lstStyle/>
                    <a:p>
                      <a:pPr algn="ctr"/>
                      <a:r>
                        <a:rPr lang="en-US" sz="1200" dirty="0"/>
                        <a:t>20%</a:t>
                      </a:r>
                    </a:p>
                  </a:txBody>
                  <a:tcPr marL="77127" marR="77127" marT="38564" marB="38564"/>
                </a:tc>
                <a:tc>
                  <a:txBody>
                    <a:bodyPr/>
                    <a:lstStyle/>
                    <a:p>
                      <a:pPr algn="ctr"/>
                      <a:r>
                        <a:rPr lang="en-US" sz="1200" dirty="0"/>
                        <a:t>20%</a:t>
                      </a:r>
                    </a:p>
                  </a:txBody>
                  <a:tcPr marL="77127" marR="77127" marT="38564" marB="38564"/>
                </a:tc>
                <a:extLst>
                  <a:ext uri="{0D108BD9-81ED-4DB2-BD59-A6C34878D82A}">
                    <a16:rowId xmlns:a16="http://schemas.microsoft.com/office/drawing/2014/main" val="1637767925"/>
                  </a:ext>
                </a:extLst>
              </a:tr>
            </a:tbl>
          </a:graphicData>
        </a:graphic>
      </p:graphicFrame>
    </p:spTree>
    <p:extLst>
      <p:ext uri="{BB962C8B-B14F-4D97-AF65-F5344CB8AC3E}">
        <p14:creationId xmlns:p14="http://schemas.microsoft.com/office/powerpoint/2010/main" val="352741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3" name="Freeform: Shape 12">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5" name="Rectangle: Rounded Corners 14">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4F640B-1280-0B97-3EBF-42399E82D6C3}"/>
              </a:ext>
            </a:extLst>
          </p:cNvPr>
          <p:cNvSpPr>
            <a:spLocks noGrp="1"/>
          </p:cNvSpPr>
          <p:nvPr>
            <p:ph type="title"/>
          </p:nvPr>
        </p:nvSpPr>
        <p:spPr>
          <a:xfrm>
            <a:off x="1217404" y="1159657"/>
            <a:ext cx="9676673" cy="969404"/>
          </a:xfrm>
        </p:spPr>
        <p:txBody>
          <a:bodyPr anchor="ctr">
            <a:normAutofit/>
          </a:bodyPr>
          <a:lstStyle/>
          <a:p>
            <a:pPr algn="ctr"/>
            <a:r>
              <a:rPr lang="en-US" sz="3600" dirty="0"/>
              <a:t>EXAMPLE OF BCO BENEFIT</a:t>
            </a:r>
          </a:p>
        </p:txBody>
      </p:sp>
      <p:cxnSp>
        <p:nvCxnSpPr>
          <p:cNvPr id="17" name="Straight Connector 1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B33F20-0B64-FC52-EC18-D917658F69B1}"/>
              </a:ext>
            </a:extLst>
          </p:cNvPr>
          <p:cNvSpPr>
            <a:spLocks noGrp="1"/>
          </p:cNvSpPr>
          <p:nvPr>
            <p:ph idx="1"/>
          </p:nvPr>
        </p:nvSpPr>
        <p:spPr>
          <a:xfrm>
            <a:off x="1217404" y="2262640"/>
            <a:ext cx="9823667" cy="3521709"/>
          </a:xfrm>
        </p:spPr>
        <p:txBody>
          <a:bodyPr anchor="ctr">
            <a:normAutofit/>
          </a:bodyPr>
          <a:lstStyle/>
          <a:p>
            <a:pPr marL="0" indent="0">
              <a:lnSpc>
                <a:spcPct val="101000"/>
              </a:lnSpc>
              <a:buNone/>
            </a:pPr>
            <a:r>
              <a:rPr lang="en-US" sz="1700" b="1" dirty="0"/>
              <a:t>All satisfied deductibles &amp; out-of-pocket dollars YTD will be applied to Tier 1</a:t>
            </a:r>
          </a:p>
          <a:p>
            <a:pPr>
              <a:lnSpc>
                <a:spcPct val="101000"/>
              </a:lnSpc>
              <a:buFontTx/>
              <a:buChar char="-"/>
            </a:pPr>
            <a:r>
              <a:rPr lang="en-US" sz="1700" dirty="0"/>
              <a:t>Obtain services after 9/1 with a Tier 1 provider, satisfy the difference from your $500 PPO plan to the $1,000 new plan deductible, eligible services will be paid at 80%, leaving you with 20% coinsurance</a:t>
            </a:r>
          </a:p>
          <a:p>
            <a:pPr>
              <a:lnSpc>
                <a:spcPct val="101000"/>
              </a:lnSpc>
              <a:buFontTx/>
              <a:buChar char="-"/>
            </a:pPr>
            <a:r>
              <a:rPr lang="en-US" sz="1700" dirty="0"/>
              <a:t>Obtain services after 9/1 with a Tier 2 provider, satisfy the difference from your $500 PPO plan to the $2,000 new plan deductible, eligible services will be paid at 70%, leaving you with 30% coinsurance</a:t>
            </a:r>
          </a:p>
          <a:p>
            <a:pPr>
              <a:lnSpc>
                <a:spcPct val="101000"/>
              </a:lnSpc>
              <a:buFontTx/>
              <a:buChar char="-"/>
            </a:pPr>
            <a:r>
              <a:rPr lang="en-US" sz="1700" dirty="0"/>
              <a:t>Bouncing between networks provides the flexibility for you to select your providers</a:t>
            </a:r>
          </a:p>
          <a:p>
            <a:pPr>
              <a:lnSpc>
                <a:spcPct val="101000"/>
              </a:lnSpc>
              <a:buFontTx/>
              <a:buChar char="-"/>
            </a:pPr>
            <a:r>
              <a:rPr lang="en-US" sz="1700" dirty="0"/>
              <a:t>You will never pay more than the annual out-of-pocket maximum</a:t>
            </a:r>
          </a:p>
        </p:txBody>
      </p:sp>
      <p:sp>
        <p:nvSpPr>
          <p:cNvPr id="4" name="Slide Number Placeholder 3">
            <a:extLst>
              <a:ext uri="{FF2B5EF4-FFF2-40B4-BE49-F238E27FC236}">
                <a16:creationId xmlns:a16="http://schemas.microsoft.com/office/drawing/2014/main" id="{2DEBD688-AB55-35F2-458D-3E70818743A8}"/>
              </a:ext>
            </a:extLst>
          </p:cNvPr>
          <p:cNvSpPr>
            <a:spLocks noGrp="1"/>
          </p:cNvSpPr>
          <p:nvPr>
            <p:ph type="sldNum" sz="quarter" idx="12"/>
          </p:nvPr>
        </p:nvSpPr>
        <p:spPr>
          <a:xfrm>
            <a:off x="10465671" y="6243416"/>
            <a:ext cx="1538205" cy="365760"/>
          </a:xfrm>
        </p:spPr>
        <p:txBody>
          <a:bodyPr>
            <a:normAutofit/>
          </a:bodyPr>
          <a:lstStyle/>
          <a:p>
            <a:pPr>
              <a:spcAft>
                <a:spcPts val="600"/>
              </a:spcAft>
            </a:pPr>
            <a:fld id="{34B7E4EF-A1BD-40F4-AB7B-04F084DD991D}" type="slidenum">
              <a:rPr lang="en-US" sz="1200">
                <a:solidFill>
                  <a:srgbClr val="FEFCF7"/>
                </a:solidFill>
              </a:rPr>
              <a:pPr>
                <a:spcAft>
                  <a:spcPts val="600"/>
                </a:spcAft>
              </a:pPr>
              <a:t>27</a:t>
            </a:fld>
            <a:endParaRPr lang="en-US" sz="1200" dirty="0">
              <a:solidFill>
                <a:srgbClr val="FEFCF7"/>
              </a:solidFill>
            </a:endParaRPr>
          </a:p>
        </p:txBody>
      </p:sp>
    </p:spTree>
    <p:extLst>
      <p:ext uri="{BB962C8B-B14F-4D97-AF65-F5344CB8AC3E}">
        <p14:creationId xmlns:p14="http://schemas.microsoft.com/office/powerpoint/2010/main" val="189890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31"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32"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33"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35" name="Group 34">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36"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7"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8" name="Straight Connector 37">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44" name="Group 43">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45"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46"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47" name="Straight Connector 4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140975E-A889-81D6-3F67-E1735578D1B8}"/>
              </a:ext>
            </a:extLst>
          </p:cNvPr>
          <p:cNvSpPr>
            <a:spLocks noGrp="1"/>
          </p:cNvSpPr>
          <p:nvPr>
            <p:ph type="title"/>
          </p:nvPr>
        </p:nvSpPr>
        <p:spPr>
          <a:xfrm>
            <a:off x="3162301" y="1830579"/>
            <a:ext cx="5860821" cy="1829015"/>
          </a:xfrm>
        </p:spPr>
        <p:txBody>
          <a:bodyPr vert="horz" lIns="91440" tIns="45720" rIns="91440" bIns="45720" rtlCol="0" anchor="ctr">
            <a:normAutofit/>
          </a:bodyPr>
          <a:lstStyle/>
          <a:p>
            <a:pPr algn="ctr">
              <a:lnSpc>
                <a:spcPct val="95000"/>
              </a:lnSpc>
            </a:pPr>
            <a:r>
              <a:rPr lang="en-US" sz="3000" dirty="0"/>
              <a:t>HDHP HSA </a:t>
            </a:r>
            <a:br>
              <a:rPr lang="en-US" sz="3000" dirty="0"/>
            </a:br>
            <a:r>
              <a:rPr lang="en-US" sz="3000" dirty="0"/>
              <a:t>PPO PLAN OPTION</a:t>
            </a:r>
            <a:br>
              <a:rPr lang="en-US" sz="3000" dirty="0"/>
            </a:br>
            <a:r>
              <a:rPr lang="en-US" sz="3000" dirty="0"/>
              <a:t>(High Deductible Health Plan</a:t>
            </a:r>
            <a:br>
              <a:rPr lang="en-US" sz="3000" dirty="0"/>
            </a:br>
            <a:r>
              <a:rPr lang="en-US" sz="3000" dirty="0"/>
              <a:t>HSA Eligible)</a:t>
            </a:r>
          </a:p>
        </p:txBody>
      </p:sp>
      <p:sp>
        <p:nvSpPr>
          <p:cNvPr id="3" name="Slide Number Placeholder 2">
            <a:extLst>
              <a:ext uri="{FF2B5EF4-FFF2-40B4-BE49-F238E27FC236}">
                <a16:creationId xmlns:a16="http://schemas.microsoft.com/office/drawing/2014/main" id="{734FAB85-B42B-A2FD-7DD9-DFB51093085E}"/>
              </a:ext>
            </a:extLst>
          </p:cNvPr>
          <p:cNvSpPr>
            <a:spLocks noGrp="1"/>
          </p:cNvSpPr>
          <p:nvPr>
            <p:ph type="sldNum" sz="quarter" idx="12"/>
          </p:nvPr>
        </p:nvSpPr>
        <p:spPr>
          <a:xfrm>
            <a:off x="11513239" y="6248170"/>
            <a:ext cx="673999" cy="429313"/>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28</a:t>
            </a:fld>
            <a:endParaRPr lang="en-US" sz="1200" dirty="0">
              <a:solidFill>
                <a:srgbClr val="FEFCF7"/>
              </a:solidFill>
            </a:endParaRPr>
          </a:p>
        </p:txBody>
      </p:sp>
      <p:pic>
        <p:nvPicPr>
          <p:cNvPr id="4" name="Picture 3">
            <a:extLst>
              <a:ext uri="{FF2B5EF4-FFF2-40B4-BE49-F238E27FC236}">
                <a16:creationId xmlns:a16="http://schemas.microsoft.com/office/drawing/2014/main" id="{5AAE4F91-E04D-805F-088D-D766BC77D2DF}"/>
              </a:ext>
            </a:extLst>
          </p:cNvPr>
          <p:cNvPicPr>
            <a:picLocks noChangeAspect="1"/>
          </p:cNvPicPr>
          <p:nvPr/>
        </p:nvPicPr>
        <p:blipFill>
          <a:blip r:embed="rId2"/>
          <a:stretch>
            <a:fillRect/>
          </a:stretch>
        </p:blipFill>
        <p:spPr>
          <a:xfrm>
            <a:off x="5126315" y="4244133"/>
            <a:ext cx="2188654" cy="627942"/>
          </a:xfrm>
          <a:prstGeom prst="rect">
            <a:avLst/>
          </a:prstGeom>
        </p:spPr>
      </p:pic>
    </p:spTree>
    <p:extLst>
      <p:ext uri="{BB962C8B-B14F-4D97-AF65-F5344CB8AC3E}">
        <p14:creationId xmlns:p14="http://schemas.microsoft.com/office/powerpoint/2010/main" val="392078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6AD5-0854-47A9-892C-7C46C3D5FFB8}"/>
              </a:ext>
            </a:extLst>
          </p:cNvPr>
          <p:cNvSpPr>
            <a:spLocks noGrp="1"/>
          </p:cNvSpPr>
          <p:nvPr>
            <p:ph type="title"/>
          </p:nvPr>
        </p:nvSpPr>
        <p:spPr/>
        <p:txBody>
          <a:bodyPr anchor="ctr">
            <a:normAutofit/>
          </a:bodyPr>
          <a:lstStyle/>
          <a:p>
            <a:pPr algn="ctr"/>
            <a:r>
              <a:rPr lang="en-US" dirty="0"/>
              <a:t>HDHP HSA PPO PLAN  	</a:t>
            </a:r>
            <a:br>
              <a:rPr lang="en-US" dirty="0"/>
            </a:br>
            <a:r>
              <a:rPr lang="en-US" sz="2200" dirty="0"/>
              <a:t> </a:t>
            </a:r>
            <a:endParaRPr lang="en-US" dirty="0"/>
          </a:p>
        </p:txBody>
      </p:sp>
      <p:sp>
        <p:nvSpPr>
          <p:cNvPr id="3" name="Content Placeholder 2">
            <a:extLst>
              <a:ext uri="{FF2B5EF4-FFF2-40B4-BE49-F238E27FC236}">
                <a16:creationId xmlns:a16="http://schemas.microsoft.com/office/drawing/2014/main" id="{04BF6BF3-8098-4653-8FF5-D01883BE6ECF}"/>
              </a:ext>
            </a:extLst>
          </p:cNvPr>
          <p:cNvSpPr>
            <a:spLocks noGrp="1"/>
          </p:cNvSpPr>
          <p:nvPr>
            <p:ph idx="1"/>
          </p:nvPr>
        </p:nvSpPr>
        <p:spPr>
          <a:xfrm>
            <a:off x="2228296" y="2243091"/>
            <a:ext cx="9348982" cy="3651504"/>
          </a:xfrm>
        </p:spPr>
        <p:txBody>
          <a:bodyPr>
            <a:normAutofit/>
          </a:bodyPr>
          <a:lstStyle/>
          <a:p>
            <a:pPr marL="0" indent="0">
              <a:buNone/>
            </a:pPr>
            <a:r>
              <a:rPr lang="en-US" b="1" dirty="0"/>
              <a:t>The HDHP HSA PPO plan continues to use the Large PPO network of providers</a:t>
            </a:r>
          </a:p>
          <a:p>
            <a:pPr>
              <a:buFontTx/>
              <a:buChar char="-"/>
            </a:pPr>
            <a:r>
              <a:rPr lang="en-US" dirty="0"/>
              <a:t>Through the BAM portal (Blue Access for Members)</a:t>
            </a:r>
          </a:p>
          <a:p>
            <a:pPr lvl="1">
              <a:buFontTx/>
              <a:buChar char="-"/>
            </a:pPr>
            <a:r>
              <a:rPr lang="en-US" sz="2000" dirty="0"/>
              <a:t>Find Care to begin your search</a:t>
            </a:r>
          </a:p>
          <a:p>
            <a:pPr lvl="1">
              <a:buFontTx/>
              <a:buChar char="-"/>
            </a:pPr>
            <a:r>
              <a:rPr lang="en-US" sz="2000" dirty="0"/>
              <a:t>In this drop down menu </a:t>
            </a:r>
          </a:p>
          <a:p>
            <a:pPr lvl="1">
              <a:buFontTx/>
              <a:buChar char="-"/>
            </a:pPr>
            <a:r>
              <a:rPr lang="en-US" sz="2000" dirty="0"/>
              <a:t>Select Participating Provider Organization [PPO]   </a:t>
            </a:r>
          </a:p>
        </p:txBody>
      </p:sp>
      <p:sp>
        <p:nvSpPr>
          <p:cNvPr id="4" name="Slide Number Placeholder 3">
            <a:extLst>
              <a:ext uri="{FF2B5EF4-FFF2-40B4-BE49-F238E27FC236}">
                <a16:creationId xmlns:a16="http://schemas.microsoft.com/office/drawing/2014/main" id="{C8545800-7E1C-E1A3-AF3D-9B9D7F251B00}"/>
              </a:ext>
            </a:extLst>
          </p:cNvPr>
          <p:cNvSpPr>
            <a:spLocks noGrp="1"/>
          </p:cNvSpPr>
          <p:nvPr>
            <p:ph type="sldNum" sz="quarter" idx="12"/>
          </p:nvPr>
        </p:nvSpPr>
        <p:spPr>
          <a:xfrm>
            <a:off x="10222760" y="6071184"/>
            <a:ext cx="1884348" cy="604269"/>
          </a:xfrm>
        </p:spPr>
        <p:txBody>
          <a:bodyPr/>
          <a:lstStyle/>
          <a:p>
            <a:fld id="{34B7E4EF-A1BD-40F4-AB7B-04F084DD991D}" type="slidenum">
              <a:rPr lang="en-US" sz="1200" smtClean="0"/>
              <a:t>29</a:t>
            </a:fld>
            <a:endParaRPr lang="en-US" sz="1200" dirty="0"/>
          </a:p>
        </p:txBody>
      </p:sp>
      <p:pic>
        <p:nvPicPr>
          <p:cNvPr id="6" name="Picture 5">
            <a:extLst>
              <a:ext uri="{FF2B5EF4-FFF2-40B4-BE49-F238E27FC236}">
                <a16:creationId xmlns:a16="http://schemas.microsoft.com/office/drawing/2014/main" id="{22B6D936-5BDA-451A-93DA-C24AB2CC97A3}"/>
              </a:ext>
            </a:extLst>
          </p:cNvPr>
          <p:cNvPicPr>
            <a:picLocks noChangeAspect="1"/>
          </p:cNvPicPr>
          <p:nvPr/>
        </p:nvPicPr>
        <p:blipFill>
          <a:blip r:embed="rId2"/>
          <a:stretch>
            <a:fillRect/>
          </a:stretch>
        </p:blipFill>
        <p:spPr>
          <a:xfrm>
            <a:off x="6096000" y="3546664"/>
            <a:ext cx="2555379" cy="405495"/>
          </a:xfrm>
          <a:prstGeom prst="rect">
            <a:avLst/>
          </a:prstGeom>
        </p:spPr>
      </p:pic>
      <p:pic>
        <p:nvPicPr>
          <p:cNvPr id="7" name="Picture 6">
            <a:extLst>
              <a:ext uri="{FF2B5EF4-FFF2-40B4-BE49-F238E27FC236}">
                <a16:creationId xmlns:a16="http://schemas.microsoft.com/office/drawing/2014/main" id="{641E2BEC-BEBB-E197-080F-DD1FEF006C10}"/>
              </a:ext>
            </a:extLst>
          </p:cNvPr>
          <p:cNvPicPr>
            <a:picLocks noChangeAspect="1"/>
          </p:cNvPicPr>
          <p:nvPr/>
        </p:nvPicPr>
        <p:blipFill>
          <a:blip r:embed="rId3"/>
          <a:stretch>
            <a:fillRect/>
          </a:stretch>
        </p:blipFill>
        <p:spPr>
          <a:xfrm>
            <a:off x="8350035" y="4236140"/>
            <a:ext cx="2814899" cy="446264"/>
          </a:xfrm>
          <a:prstGeom prst="rect">
            <a:avLst/>
          </a:prstGeom>
        </p:spPr>
      </p:pic>
    </p:spTree>
    <p:extLst>
      <p:ext uri="{BB962C8B-B14F-4D97-AF65-F5344CB8AC3E}">
        <p14:creationId xmlns:p14="http://schemas.microsoft.com/office/powerpoint/2010/main" val="3474238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844BD0C-18FA-4603-BDCE-8ABDE145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1ECDF2F2-A8C5-44F2-BC1A-8A3B9ED2A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4D4D2555-0C71-443D-BED0-8CCA277498A6}"/>
              </a:ext>
            </a:extLst>
          </p:cNvPr>
          <p:cNvPicPr>
            <a:picLocks noChangeAspect="1"/>
          </p:cNvPicPr>
          <p:nvPr/>
        </p:nvPicPr>
        <p:blipFill>
          <a:blip r:embed="rId2"/>
          <a:stretch>
            <a:fillRect/>
          </a:stretch>
        </p:blipFill>
        <p:spPr>
          <a:xfrm>
            <a:off x="3000964" y="643467"/>
            <a:ext cx="6190072" cy="5571066"/>
          </a:xfrm>
          <a:prstGeom prst="rect">
            <a:avLst/>
          </a:prstGeom>
        </p:spPr>
      </p:pic>
      <p:sp>
        <p:nvSpPr>
          <p:cNvPr id="3" name="Slide Number Placeholder 2">
            <a:extLst>
              <a:ext uri="{FF2B5EF4-FFF2-40B4-BE49-F238E27FC236}">
                <a16:creationId xmlns:a16="http://schemas.microsoft.com/office/drawing/2014/main" id="{173F1225-C9C8-6B4F-D3CD-2B8120B8CAEF}"/>
              </a:ext>
            </a:extLst>
          </p:cNvPr>
          <p:cNvSpPr>
            <a:spLocks noGrp="1"/>
          </p:cNvSpPr>
          <p:nvPr>
            <p:ph type="sldNum" sz="quarter" idx="12"/>
          </p:nvPr>
        </p:nvSpPr>
        <p:spPr>
          <a:xfrm>
            <a:off x="10225170" y="6435407"/>
            <a:ext cx="1884348" cy="365125"/>
          </a:xfrm>
        </p:spPr>
        <p:txBody>
          <a:bodyPr anchor="ctr">
            <a:normAutofit/>
          </a:bodyPr>
          <a:lstStyle/>
          <a:p>
            <a:pPr>
              <a:spcAft>
                <a:spcPts val="600"/>
              </a:spcAft>
            </a:pPr>
            <a:fld id="{34B7E4EF-A1BD-40F4-AB7B-04F084DD991D}" type="slidenum">
              <a:rPr lang="en-US" sz="1200">
                <a:solidFill>
                  <a:srgbClr val="FFFFFF"/>
                </a:solidFill>
              </a:rPr>
              <a:pPr>
                <a:spcAft>
                  <a:spcPts val="600"/>
                </a:spcAft>
              </a:pPr>
              <a:t>3</a:t>
            </a:fld>
            <a:endParaRPr lang="en-US" sz="1200" dirty="0">
              <a:solidFill>
                <a:srgbClr val="FFFFFF"/>
              </a:solidFill>
            </a:endParaRPr>
          </a:p>
        </p:txBody>
      </p:sp>
    </p:spTree>
    <p:extLst>
      <p:ext uri="{BB962C8B-B14F-4D97-AF65-F5344CB8AC3E}">
        <p14:creationId xmlns:p14="http://schemas.microsoft.com/office/powerpoint/2010/main" val="1928479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E0A0D56-C9AD-4110-91AE-2A4BBF5C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9B6AD5-0854-47A9-892C-7C46C3D5FFB8}"/>
              </a:ext>
            </a:extLst>
          </p:cNvPr>
          <p:cNvSpPr>
            <a:spLocks noGrp="1"/>
          </p:cNvSpPr>
          <p:nvPr>
            <p:ph type="title"/>
          </p:nvPr>
        </p:nvSpPr>
        <p:spPr>
          <a:xfrm>
            <a:off x="4939646" y="568345"/>
            <a:ext cx="6764625" cy="1560716"/>
          </a:xfrm>
        </p:spPr>
        <p:txBody>
          <a:bodyPr>
            <a:normAutofit/>
          </a:bodyPr>
          <a:lstStyle/>
          <a:p>
            <a:r>
              <a:rPr lang="en-US" dirty="0"/>
              <a:t>HDHP HSA PPO </a:t>
            </a:r>
            <a:br>
              <a:rPr lang="en-US" dirty="0"/>
            </a:br>
            <a:r>
              <a:rPr lang="en-US" dirty="0"/>
              <a:t>CONTRIBUTION INFO   </a:t>
            </a:r>
          </a:p>
        </p:txBody>
      </p:sp>
      <p:sp>
        <p:nvSpPr>
          <p:cNvPr id="4" name="Slide Number Placeholder 3">
            <a:extLst>
              <a:ext uri="{FF2B5EF4-FFF2-40B4-BE49-F238E27FC236}">
                <a16:creationId xmlns:a16="http://schemas.microsoft.com/office/drawing/2014/main" id="{C8545800-7E1C-E1A3-AF3D-9B9D7F251B00}"/>
              </a:ext>
            </a:extLst>
          </p:cNvPr>
          <p:cNvSpPr>
            <a:spLocks noGrp="1"/>
          </p:cNvSpPr>
          <p:nvPr>
            <p:ph type="sldNum" sz="quarter" idx="12"/>
          </p:nvPr>
        </p:nvSpPr>
        <p:spPr>
          <a:xfrm>
            <a:off x="11603421" y="6498161"/>
            <a:ext cx="489719" cy="255542"/>
          </a:xfrm>
        </p:spPr>
        <p:txBody>
          <a:bodyPr>
            <a:normAutofit lnSpcReduction="10000"/>
          </a:bodyPr>
          <a:lstStyle/>
          <a:p>
            <a:pPr>
              <a:lnSpc>
                <a:spcPct val="90000"/>
              </a:lnSpc>
              <a:spcAft>
                <a:spcPts val="600"/>
              </a:spcAft>
            </a:pPr>
            <a:fld id="{34B7E4EF-A1BD-40F4-AB7B-04F084DD991D}" type="slidenum">
              <a:rPr lang="en-US" sz="1200" smtClean="0"/>
              <a:pPr>
                <a:lnSpc>
                  <a:spcPct val="90000"/>
                </a:lnSpc>
                <a:spcAft>
                  <a:spcPts val="600"/>
                </a:spcAft>
              </a:pPr>
              <a:t>30</a:t>
            </a:fld>
            <a:endParaRPr lang="en-US" sz="1200" dirty="0"/>
          </a:p>
        </p:txBody>
      </p:sp>
      <p:sp>
        <p:nvSpPr>
          <p:cNvPr id="13"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3640541"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7" descr="Hospital">
            <a:extLst>
              <a:ext uri="{FF2B5EF4-FFF2-40B4-BE49-F238E27FC236}">
                <a16:creationId xmlns:a16="http://schemas.microsoft.com/office/drawing/2014/main" id="{0CF4CE91-C39C-9EB7-5A10-A8A44AB92B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9970" y="2239560"/>
            <a:ext cx="2959246" cy="2959246"/>
          </a:xfrm>
          <a:prstGeom prst="rect">
            <a:avLst/>
          </a:prstGeom>
        </p:spPr>
      </p:pic>
      <p:cxnSp>
        <p:nvCxnSpPr>
          <p:cNvPr id="15" name="Straight Connector 14">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9646" y="2176009"/>
            <a:ext cx="67646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04BF6BF3-8098-4653-8FF5-D01883BE6ECF}"/>
              </a:ext>
            </a:extLst>
          </p:cNvPr>
          <p:cNvSpPr>
            <a:spLocks noGrp="1"/>
          </p:cNvSpPr>
          <p:nvPr>
            <p:ph idx="1"/>
          </p:nvPr>
        </p:nvSpPr>
        <p:spPr>
          <a:xfrm>
            <a:off x="4939646" y="2438400"/>
            <a:ext cx="6764626" cy="3651504"/>
          </a:xfrm>
        </p:spPr>
        <p:txBody>
          <a:bodyPr>
            <a:normAutofit fontScale="92500" lnSpcReduction="20000"/>
          </a:bodyPr>
          <a:lstStyle/>
          <a:p>
            <a:pPr marL="0" indent="0">
              <a:lnSpc>
                <a:spcPct val="101000"/>
              </a:lnSpc>
              <a:buNone/>
            </a:pPr>
            <a:r>
              <a:rPr lang="en-US" sz="1400" b="1" dirty="0"/>
              <a:t>As long as you are enrolled &amp; eligible to contribute to an HSA (Health Savings Account), </a:t>
            </a:r>
            <a:r>
              <a:rPr lang="en-US" sz="1400" b="1" u="sng" dirty="0"/>
              <a:t>the District will offset your medical costs by contributing to your First American Bank account</a:t>
            </a:r>
          </a:p>
          <a:p>
            <a:pPr lvl="1">
              <a:lnSpc>
                <a:spcPct val="101000"/>
              </a:lnSpc>
              <a:buFont typeface="Wingdings" panose="05000000000000000000" pitchFamily="2" charset="2"/>
              <a:buChar char="ü"/>
            </a:pPr>
            <a:r>
              <a:rPr lang="en-US" sz="1400" b="1" dirty="0"/>
              <a:t>$125/month for Employees with Single Coverage (annual max $1,500)</a:t>
            </a:r>
          </a:p>
          <a:p>
            <a:pPr lvl="1">
              <a:lnSpc>
                <a:spcPct val="101000"/>
              </a:lnSpc>
              <a:buFont typeface="Wingdings" panose="05000000000000000000" pitchFamily="2" charset="2"/>
              <a:buChar char="ü"/>
            </a:pPr>
            <a:r>
              <a:rPr lang="en-US" sz="1400" b="1" dirty="0"/>
              <a:t>$250/month for Employee/Spouse &amp; Employee/Child(ren) coverage (annual max $3,000)</a:t>
            </a:r>
          </a:p>
          <a:p>
            <a:pPr lvl="1">
              <a:lnSpc>
                <a:spcPct val="101000"/>
              </a:lnSpc>
              <a:buFont typeface="Wingdings" panose="05000000000000000000" pitchFamily="2" charset="2"/>
              <a:buChar char="ü"/>
            </a:pPr>
            <a:r>
              <a:rPr lang="en-US" sz="1400" b="1" dirty="0"/>
              <a:t>$333.33/month for Employee/Family coverage (annual max $4,000)</a:t>
            </a:r>
          </a:p>
          <a:p>
            <a:pPr marL="0" indent="0">
              <a:lnSpc>
                <a:spcPct val="101000"/>
              </a:lnSpc>
              <a:buNone/>
            </a:pPr>
            <a:r>
              <a:rPr lang="en-US" sz="1400" b="1" dirty="0"/>
              <a:t>You are not eligible to contribute if you are eligible for or enrolled in Medicare (this includes the auto enrollment in Medicare Part A when you turn 65, Medicaid, or are enrolled in another health plan that is not a HDHP </a:t>
            </a:r>
          </a:p>
          <a:p>
            <a:pPr marL="0" indent="0">
              <a:lnSpc>
                <a:spcPct val="101000"/>
              </a:lnSpc>
              <a:buNone/>
            </a:pPr>
            <a:r>
              <a:rPr lang="en-US" sz="1400" b="1" dirty="0"/>
              <a:t>If you are new to the plan, refer to your Human Resources Department for information on opening your account</a:t>
            </a:r>
          </a:p>
          <a:p>
            <a:pPr marL="0" indent="0">
              <a:lnSpc>
                <a:spcPct val="101000"/>
              </a:lnSpc>
              <a:buNone/>
            </a:pPr>
            <a:r>
              <a:rPr lang="en-US" sz="1400" b="1" dirty="0"/>
              <a:t>You own the account!  PTHS only needs the account number to deposit your funds into.</a:t>
            </a:r>
          </a:p>
          <a:p>
            <a:pPr marL="0" indent="0">
              <a:lnSpc>
                <a:spcPct val="101000"/>
              </a:lnSpc>
              <a:buNone/>
            </a:pPr>
            <a:r>
              <a:rPr lang="en-US" sz="1400" b="1" dirty="0"/>
              <a:t>Use your dollars to medical, dental and/or vision eligible services for yourself or tax eligible dependents</a:t>
            </a:r>
          </a:p>
          <a:p>
            <a:pPr marL="0" indent="0">
              <a:lnSpc>
                <a:spcPct val="101000"/>
              </a:lnSpc>
              <a:buNone/>
            </a:pPr>
            <a:r>
              <a:rPr lang="en-US" sz="1400" b="1" dirty="0"/>
              <a:t>Refer to </a:t>
            </a:r>
            <a:r>
              <a:rPr lang="en-US" sz="1400" b="1" dirty="0">
                <a:hlinkClick r:id="rId4">
                  <a:extLst>
                    <a:ext uri="{A12FA001-AC4F-418D-AE19-62706E023703}">
                      <ahyp:hlinkClr xmlns:ahyp="http://schemas.microsoft.com/office/drawing/2018/hyperlinkcolor" val="tx"/>
                    </a:ext>
                  </a:extLst>
                </a:hlinkClick>
              </a:rPr>
              <a:t>www.irs.gov</a:t>
            </a:r>
            <a:r>
              <a:rPr lang="en-US" sz="1400" b="1" dirty="0"/>
              <a:t>  or your personal tax advisor for more information</a:t>
            </a:r>
          </a:p>
          <a:p>
            <a:pPr marL="0" indent="0">
              <a:lnSpc>
                <a:spcPct val="101000"/>
              </a:lnSpc>
              <a:buNone/>
            </a:pPr>
            <a:endParaRPr lang="en-US" sz="1000" b="1" dirty="0"/>
          </a:p>
          <a:p>
            <a:pPr marL="0" indent="0">
              <a:lnSpc>
                <a:spcPct val="101000"/>
              </a:lnSpc>
              <a:buNone/>
            </a:pPr>
            <a:endParaRPr lang="en-US" sz="1000" b="1" dirty="0"/>
          </a:p>
        </p:txBody>
      </p:sp>
    </p:spTree>
    <p:extLst>
      <p:ext uri="{BB962C8B-B14F-4D97-AF65-F5344CB8AC3E}">
        <p14:creationId xmlns:p14="http://schemas.microsoft.com/office/powerpoint/2010/main" val="4282704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6AD5-0854-47A9-892C-7C46C3D5FFB8}"/>
              </a:ext>
            </a:extLst>
          </p:cNvPr>
          <p:cNvSpPr>
            <a:spLocks noGrp="1"/>
          </p:cNvSpPr>
          <p:nvPr>
            <p:ph type="title"/>
          </p:nvPr>
        </p:nvSpPr>
        <p:spPr/>
        <p:txBody>
          <a:bodyPr anchor="ctr">
            <a:normAutofit fontScale="90000"/>
          </a:bodyPr>
          <a:lstStyle/>
          <a:p>
            <a:pPr algn="ctr"/>
            <a:r>
              <a:rPr lang="en-US" dirty="0"/>
              <a:t>HSA CONTRIBUTION UPDATES</a:t>
            </a:r>
            <a:br>
              <a:rPr lang="en-US" dirty="0"/>
            </a:br>
            <a:r>
              <a:rPr lang="en-US" sz="2200" dirty="0"/>
              <a:t>(refer to your personal tax advisor with questions)</a:t>
            </a:r>
            <a:r>
              <a:rPr lang="en-US" dirty="0"/>
              <a:t>	</a:t>
            </a:r>
          </a:p>
        </p:txBody>
      </p:sp>
      <p:sp>
        <p:nvSpPr>
          <p:cNvPr id="11" name="Text Placeholder 2">
            <a:extLst>
              <a:ext uri="{FF2B5EF4-FFF2-40B4-BE49-F238E27FC236}">
                <a16:creationId xmlns:a16="http://schemas.microsoft.com/office/drawing/2014/main" id="{37990EC2-7A6B-4992-B5FD-3849C9FADD0F}"/>
              </a:ext>
            </a:extLst>
          </p:cNvPr>
          <p:cNvSpPr>
            <a:spLocks noGrp="1"/>
          </p:cNvSpPr>
          <p:nvPr>
            <p:ph type="body" idx="1"/>
          </p:nvPr>
        </p:nvSpPr>
        <p:spPr>
          <a:xfrm>
            <a:off x="3355942" y="1786561"/>
            <a:ext cx="3738277" cy="823912"/>
          </a:xfrm>
        </p:spPr>
        <p:txBody>
          <a:bodyPr/>
          <a:lstStyle/>
          <a:p>
            <a:r>
              <a:rPr lang="en-US" dirty="0"/>
              <a:t>INDIVIDUAL CHANGE	</a:t>
            </a:r>
          </a:p>
        </p:txBody>
      </p:sp>
      <p:sp>
        <p:nvSpPr>
          <p:cNvPr id="3" name="Content Placeholder 2">
            <a:extLst>
              <a:ext uri="{FF2B5EF4-FFF2-40B4-BE49-F238E27FC236}">
                <a16:creationId xmlns:a16="http://schemas.microsoft.com/office/drawing/2014/main" id="{04BF6BF3-8098-4653-8FF5-D01883BE6ECF}"/>
              </a:ext>
            </a:extLst>
          </p:cNvPr>
          <p:cNvSpPr>
            <a:spLocks noGrp="1"/>
          </p:cNvSpPr>
          <p:nvPr>
            <p:ph sz="half" idx="2"/>
          </p:nvPr>
        </p:nvSpPr>
        <p:spPr>
          <a:xfrm>
            <a:off x="2933699" y="2723595"/>
            <a:ext cx="4160520" cy="3372405"/>
          </a:xfrm>
        </p:spPr>
        <p:txBody>
          <a:bodyPr>
            <a:normAutofit fontScale="77500" lnSpcReduction="20000"/>
          </a:bodyPr>
          <a:lstStyle/>
          <a:p>
            <a:r>
              <a:rPr lang="en-US" dirty="0"/>
              <a:t> IRS HSA 2023 contribution threshold</a:t>
            </a:r>
          </a:p>
          <a:p>
            <a:pPr marL="274320" lvl="1" indent="0">
              <a:buNone/>
            </a:pPr>
            <a:endParaRPr lang="en-US" sz="1800" dirty="0"/>
          </a:p>
          <a:p>
            <a:pPr marL="274320" lvl="1" indent="0">
              <a:buNone/>
            </a:pPr>
            <a:r>
              <a:rPr lang="en-US" sz="1800" dirty="0"/>
              <a:t>Contribution limits:   $3,850*</a:t>
            </a:r>
          </a:p>
          <a:p>
            <a:pPr marL="274320" lvl="1" indent="0">
              <a:buNone/>
            </a:pPr>
            <a:r>
              <a:rPr lang="en-US" sz="1800" dirty="0"/>
              <a:t>*if over age 55, you can contribute an additional $1,000 (catch-up)</a:t>
            </a:r>
          </a:p>
          <a:p>
            <a:pPr marL="274320" lvl="1" indent="0">
              <a:buNone/>
            </a:pPr>
            <a:endParaRPr lang="en-US" sz="1000" dirty="0"/>
          </a:p>
          <a:p>
            <a:pPr marL="274320" lvl="1" indent="0">
              <a:buNone/>
            </a:pPr>
            <a:r>
              <a:rPr lang="en-US" dirty="0"/>
              <a:t>You must meet eligibility requirements to contribute to your HSA account </a:t>
            </a:r>
          </a:p>
          <a:p>
            <a:pPr marL="617220" lvl="1" indent="-342900">
              <a:buAutoNum type="arabicPeriod"/>
            </a:pPr>
            <a:r>
              <a:rPr lang="en-US" sz="1800" dirty="0"/>
              <a:t>Cannot be enrolled in another health plan that is not a High Deductible Health Plan</a:t>
            </a:r>
          </a:p>
          <a:p>
            <a:pPr marL="617220" lvl="1" indent="-342900">
              <a:buAutoNum type="arabicPeriod"/>
            </a:pPr>
            <a:r>
              <a:rPr lang="en-US" dirty="0"/>
              <a:t>Cannot be eligible for Medicare or Medicaid</a:t>
            </a:r>
            <a:endParaRPr lang="en-US" sz="1800" dirty="0"/>
          </a:p>
        </p:txBody>
      </p:sp>
      <p:sp>
        <p:nvSpPr>
          <p:cNvPr id="10" name="Text Placeholder 4">
            <a:extLst>
              <a:ext uri="{FF2B5EF4-FFF2-40B4-BE49-F238E27FC236}">
                <a16:creationId xmlns:a16="http://schemas.microsoft.com/office/drawing/2014/main" id="{51E900AF-062B-4C92-ACF4-36F97A3CAE7F}"/>
              </a:ext>
            </a:extLst>
          </p:cNvPr>
          <p:cNvSpPr>
            <a:spLocks noGrp="1"/>
          </p:cNvSpPr>
          <p:nvPr>
            <p:ph type="body" sz="quarter" idx="3"/>
          </p:nvPr>
        </p:nvSpPr>
        <p:spPr>
          <a:xfrm>
            <a:off x="8173040" y="1786561"/>
            <a:ext cx="3399256" cy="823912"/>
          </a:xfrm>
        </p:spPr>
        <p:txBody>
          <a:bodyPr/>
          <a:lstStyle/>
          <a:p>
            <a:r>
              <a:rPr lang="en-US" dirty="0"/>
              <a:t>FAMILY CHANGE</a:t>
            </a:r>
          </a:p>
        </p:txBody>
      </p:sp>
      <p:sp>
        <p:nvSpPr>
          <p:cNvPr id="12" name="Content Placeholder 5">
            <a:extLst>
              <a:ext uri="{FF2B5EF4-FFF2-40B4-BE49-F238E27FC236}">
                <a16:creationId xmlns:a16="http://schemas.microsoft.com/office/drawing/2014/main" id="{3954F600-160E-4B6A-BF73-C0086B755179}"/>
              </a:ext>
            </a:extLst>
          </p:cNvPr>
          <p:cNvSpPr>
            <a:spLocks noGrp="1"/>
          </p:cNvSpPr>
          <p:nvPr>
            <p:ph sz="quarter" idx="4"/>
          </p:nvPr>
        </p:nvSpPr>
        <p:spPr>
          <a:xfrm>
            <a:off x="7430629" y="2723595"/>
            <a:ext cx="4273642" cy="3372405"/>
          </a:xfrm>
        </p:spPr>
        <p:txBody>
          <a:bodyPr>
            <a:normAutofit fontScale="77500" lnSpcReduction="20000"/>
          </a:bodyPr>
          <a:lstStyle/>
          <a:p>
            <a:r>
              <a:rPr lang="en-US" dirty="0"/>
              <a:t> IRS HSA 2023 contribution threshold</a:t>
            </a:r>
          </a:p>
          <a:p>
            <a:pPr marL="274320" lvl="1" indent="0">
              <a:buNone/>
            </a:pPr>
            <a:endParaRPr lang="en-US" sz="1200" dirty="0"/>
          </a:p>
          <a:p>
            <a:pPr marL="274320" lvl="1" indent="0">
              <a:buNone/>
            </a:pPr>
            <a:r>
              <a:rPr lang="en-US" sz="1800" dirty="0"/>
              <a:t>Contribution limits:   $7,750*</a:t>
            </a:r>
          </a:p>
          <a:p>
            <a:pPr marL="274320" lvl="1" indent="0">
              <a:buNone/>
            </a:pPr>
            <a:r>
              <a:rPr lang="en-US" sz="1800" dirty="0"/>
              <a:t>*if over age 55, you can contribute an additional $1,000 (catch-up)</a:t>
            </a:r>
          </a:p>
          <a:p>
            <a:pPr marL="0" indent="0">
              <a:buNone/>
            </a:pPr>
            <a:endParaRPr lang="en-US" sz="900" dirty="0"/>
          </a:p>
          <a:p>
            <a:pPr marL="274320" lvl="1" indent="0">
              <a:buNone/>
            </a:pPr>
            <a:r>
              <a:rPr lang="en-US" sz="1600" dirty="0"/>
              <a:t>You must meet eligibility requirements to contribute to your HSA account </a:t>
            </a:r>
          </a:p>
          <a:p>
            <a:pPr marL="617220" lvl="1" indent="-342900">
              <a:buAutoNum type="arabicPeriod"/>
            </a:pPr>
            <a:r>
              <a:rPr lang="en-US" sz="1600" dirty="0"/>
              <a:t>Cannot be enrolled in another health plan that is not a High Deductible Health Plan</a:t>
            </a:r>
          </a:p>
          <a:p>
            <a:pPr marL="617220" lvl="1" indent="-342900">
              <a:buAutoNum type="arabicPeriod"/>
            </a:pPr>
            <a:r>
              <a:rPr lang="en-US" sz="1600" dirty="0"/>
              <a:t>Cannot be eligible for Medicare or Medicaid</a:t>
            </a:r>
          </a:p>
          <a:p>
            <a:pPr marL="617220" lvl="1" indent="-342900">
              <a:buAutoNum type="arabicPeriod"/>
            </a:pPr>
            <a:r>
              <a:rPr lang="en-US" sz="1600" dirty="0"/>
              <a:t>If any of your dependents are affected by the above, you may need to contribute only the single amount</a:t>
            </a:r>
          </a:p>
          <a:p>
            <a:pPr marL="0" indent="0">
              <a:buNone/>
            </a:pPr>
            <a:endParaRPr lang="en-US" dirty="0"/>
          </a:p>
        </p:txBody>
      </p:sp>
      <p:sp>
        <p:nvSpPr>
          <p:cNvPr id="4" name="Slide Number Placeholder 3">
            <a:extLst>
              <a:ext uri="{FF2B5EF4-FFF2-40B4-BE49-F238E27FC236}">
                <a16:creationId xmlns:a16="http://schemas.microsoft.com/office/drawing/2014/main" id="{C8545800-7E1C-E1A3-AF3D-9B9D7F251B00}"/>
              </a:ext>
            </a:extLst>
          </p:cNvPr>
          <p:cNvSpPr>
            <a:spLocks noGrp="1"/>
          </p:cNvSpPr>
          <p:nvPr>
            <p:ph type="sldNum" sz="quarter" idx="12"/>
          </p:nvPr>
        </p:nvSpPr>
        <p:spPr>
          <a:xfrm>
            <a:off x="11438667" y="6096000"/>
            <a:ext cx="531208" cy="604269"/>
          </a:xfrm>
        </p:spPr>
        <p:txBody>
          <a:bodyPr/>
          <a:lstStyle/>
          <a:p>
            <a:fld id="{34B7E4EF-A1BD-40F4-AB7B-04F084DD991D}" type="slidenum">
              <a:rPr lang="en-US" sz="1200" smtClean="0"/>
              <a:t>31</a:t>
            </a:fld>
            <a:endParaRPr lang="en-US" sz="1200" dirty="0"/>
          </a:p>
        </p:txBody>
      </p:sp>
    </p:spTree>
    <p:extLst>
      <p:ext uri="{BB962C8B-B14F-4D97-AF65-F5344CB8AC3E}">
        <p14:creationId xmlns:p14="http://schemas.microsoft.com/office/powerpoint/2010/main" val="1825280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56E7DB-3D95-409E-8808-896D24806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67DBE-239F-75E6-1457-A1A4EAE95939}"/>
              </a:ext>
            </a:extLst>
          </p:cNvPr>
          <p:cNvSpPr>
            <a:spLocks noGrp="1"/>
          </p:cNvSpPr>
          <p:nvPr>
            <p:ph type="title"/>
          </p:nvPr>
        </p:nvSpPr>
        <p:spPr>
          <a:xfrm>
            <a:off x="1846580" y="568345"/>
            <a:ext cx="9701953" cy="1560716"/>
          </a:xfrm>
        </p:spPr>
        <p:txBody>
          <a:bodyPr>
            <a:normAutofit/>
          </a:bodyPr>
          <a:lstStyle/>
          <a:p>
            <a:r>
              <a:rPr lang="en-US" sz="3700" dirty="0"/>
              <a:t>HDHP HSA PLAN DESIGN</a:t>
            </a:r>
            <a:br>
              <a:rPr lang="en-US" sz="3700" dirty="0"/>
            </a:br>
            <a:r>
              <a:rPr lang="en-US" sz="3700" dirty="0"/>
              <a:t>(refer to SBC for Out-of-Network benefits)</a:t>
            </a:r>
          </a:p>
        </p:txBody>
      </p:sp>
      <p:sp>
        <p:nvSpPr>
          <p:cNvPr id="4" name="Slide Number Placeholder 3">
            <a:extLst>
              <a:ext uri="{FF2B5EF4-FFF2-40B4-BE49-F238E27FC236}">
                <a16:creationId xmlns:a16="http://schemas.microsoft.com/office/drawing/2014/main" id="{2AD8E152-3CBD-C9BF-97BD-EB0F43DEBE72}"/>
              </a:ext>
            </a:extLst>
          </p:cNvPr>
          <p:cNvSpPr>
            <a:spLocks noGrp="1"/>
          </p:cNvSpPr>
          <p:nvPr>
            <p:ph type="sldNum" sz="quarter" idx="12"/>
          </p:nvPr>
        </p:nvSpPr>
        <p:spPr>
          <a:xfrm>
            <a:off x="11054285" y="6113954"/>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32</a:t>
            </a:fld>
            <a:endParaRPr lang="en-US" sz="1200" dirty="0"/>
          </a:p>
        </p:txBody>
      </p:sp>
      <p:cxnSp>
        <p:nvCxnSpPr>
          <p:cNvPr id="12" name="Straight Connector 11">
            <a:extLst>
              <a:ext uri="{FF2B5EF4-FFF2-40B4-BE49-F238E27FC236}">
                <a16:creationId xmlns:a16="http://schemas.microsoft.com/office/drawing/2014/main" id="{18458DE0-21D7-449F-A44F-BA8E03EC2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3D09C447-774A-7EEF-7F98-5660E3954A7A}"/>
              </a:ext>
            </a:extLst>
          </p:cNvPr>
          <p:cNvGraphicFramePr>
            <a:graphicFrameLocks noGrp="1"/>
          </p:cNvGraphicFramePr>
          <p:nvPr>
            <p:ph idx="1"/>
            <p:extLst>
              <p:ext uri="{D42A27DB-BD31-4B8C-83A1-F6EECF244321}">
                <p14:modId xmlns:p14="http://schemas.microsoft.com/office/powerpoint/2010/main" val="4000476812"/>
              </p:ext>
            </p:extLst>
          </p:nvPr>
        </p:nvGraphicFramePr>
        <p:xfrm>
          <a:off x="1846580" y="2553872"/>
          <a:ext cx="9701952" cy="3420306"/>
        </p:xfrm>
        <a:graphic>
          <a:graphicData uri="http://schemas.openxmlformats.org/drawingml/2006/table">
            <a:tbl>
              <a:tblPr firstRow="1" bandRow="1">
                <a:tableStyleId>{5C22544A-7EE6-4342-B048-85BDC9FD1C3A}</a:tableStyleId>
              </a:tblPr>
              <a:tblGrid>
                <a:gridCol w="6764358">
                  <a:extLst>
                    <a:ext uri="{9D8B030D-6E8A-4147-A177-3AD203B41FA5}">
                      <a16:colId xmlns:a16="http://schemas.microsoft.com/office/drawing/2014/main" val="3123117983"/>
                    </a:ext>
                  </a:extLst>
                </a:gridCol>
                <a:gridCol w="2937594">
                  <a:extLst>
                    <a:ext uri="{9D8B030D-6E8A-4147-A177-3AD203B41FA5}">
                      <a16:colId xmlns:a16="http://schemas.microsoft.com/office/drawing/2014/main" val="305582094"/>
                    </a:ext>
                  </a:extLst>
                </a:gridCol>
              </a:tblGrid>
              <a:tr h="464486">
                <a:tc>
                  <a:txBody>
                    <a:bodyPr/>
                    <a:lstStyle/>
                    <a:p>
                      <a:r>
                        <a:rPr lang="en-US" sz="2100" dirty="0"/>
                        <a:t>SERVICE</a:t>
                      </a:r>
                    </a:p>
                  </a:txBody>
                  <a:tcPr marL="105565" marR="105565" marT="52782" marB="52782"/>
                </a:tc>
                <a:tc>
                  <a:txBody>
                    <a:bodyPr/>
                    <a:lstStyle/>
                    <a:p>
                      <a:pPr algn="ctr"/>
                      <a:r>
                        <a:rPr lang="en-US" sz="2100" dirty="0"/>
                        <a:t>IN-NETWORK</a:t>
                      </a:r>
                    </a:p>
                  </a:txBody>
                  <a:tcPr marL="105565" marR="105565" marT="52782" marB="52782"/>
                </a:tc>
                <a:extLst>
                  <a:ext uri="{0D108BD9-81ED-4DB2-BD59-A6C34878D82A}">
                    <a16:rowId xmlns:a16="http://schemas.microsoft.com/office/drawing/2014/main" val="538995293"/>
                  </a:ext>
                </a:extLst>
              </a:tr>
              <a:tr h="781181">
                <a:tc>
                  <a:txBody>
                    <a:bodyPr/>
                    <a:lstStyle/>
                    <a:p>
                      <a:r>
                        <a:rPr lang="en-US" sz="2100" dirty="0"/>
                        <a:t>Deductible – Individual</a:t>
                      </a:r>
                    </a:p>
                    <a:p>
                      <a:r>
                        <a:rPr lang="en-US" sz="2100" dirty="0"/>
                        <a:t>Deductible – Family </a:t>
                      </a:r>
                    </a:p>
                  </a:txBody>
                  <a:tcPr marL="105565" marR="105565" marT="52782" marB="52782"/>
                </a:tc>
                <a:tc>
                  <a:txBody>
                    <a:bodyPr/>
                    <a:lstStyle/>
                    <a:p>
                      <a:pPr algn="ctr"/>
                      <a:r>
                        <a:rPr lang="en-US" sz="2100" dirty="0"/>
                        <a:t>$3,000</a:t>
                      </a:r>
                    </a:p>
                    <a:p>
                      <a:pPr algn="ctr"/>
                      <a:r>
                        <a:rPr lang="en-US" sz="2100" dirty="0"/>
                        <a:t>$6,000</a:t>
                      </a:r>
                    </a:p>
                  </a:txBody>
                  <a:tcPr marL="105565" marR="105565" marT="52782" marB="52782"/>
                </a:tc>
                <a:extLst>
                  <a:ext uri="{0D108BD9-81ED-4DB2-BD59-A6C34878D82A}">
                    <a16:rowId xmlns:a16="http://schemas.microsoft.com/office/drawing/2014/main" val="3310242768"/>
                  </a:ext>
                </a:extLst>
              </a:tr>
              <a:tr h="464486">
                <a:tc>
                  <a:txBody>
                    <a:bodyPr/>
                    <a:lstStyle/>
                    <a:p>
                      <a:r>
                        <a:rPr lang="en-US" sz="2100" dirty="0"/>
                        <a:t>Coinsurance </a:t>
                      </a:r>
                      <a:r>
                        <a:rPr lang="en-US" sz="1600" dirty="0"/>
                        <a:t>(applies after deductible has been met)</a:t>
                      </a:r>
                    </a:p>
                  </a:txBody>
                  <a:tcPr marL="105565" marR="105565" marT="52782" marB="52782"/>
                </a:tc>
                <a:tc>
                  <a:txBody>
                    <a:bodyPr/>
                    <a:lstStyle/>
                    <a:p>
                      <a:pPr algn="ctr"/>
                      <a:r>
                        <a:rPr lang="en-US" sz="2100" dirty="0"/>
                        <a:t>0%</a:t>
                      </a:r>
                    </a:p>
                  </a:txBody>
                  <a:tcPr marL="105565" marR="105565" marT="52782" marB="52782"/>
                </a:tc>
                <a:extLst>
                  <a:ext uri="{0D108BD9-81ED-4DB2-BD59-A6C34878D82A}">
                    <a16:rowId xmlns:a16="http://schemas.microsoft.com/office/drawing/2014/main" val="8160196"/>
                  </a:ext>
                </a:extLst>
              </a:tr>
              <a:tr h="781181">
                <a:tc>
                  <a:txBody>
                    <a:bodyPr/>
                    <a:lstStyle/>
                    <a:p>
                      <a:r>
                        <a:rPr lang="en-US" sz="2100" dirty="0"/>
                        <a:t>Out-of-Pocket – Individual</a:t>
                      </a:r>
                    </a:p>
                    <a:p>
                      <a:r>
                        <a:rPr lang="en-US" sz="2100" dirty="0"/>
                        <a:t>Out-of-Pocket – Family </a:t>
                      </a:r>
                    </a:p>
                  </a:txBody>
                  <a:tcPr marL="105565" marR="105565" marT="52782" marB="52782"/>
                </a:tc>
                <a:tc>
                  <a:txBody>
                    <a:bodyPr/>
                    <a:lstStyle/>
                    <a:p>
                      <a:pPr algn="ctr"/>
                      <a:r>
                        <a:rPr lang="en-US" sz="2100" dirty="0"/>
                        <a:t>$3,000</a:t>
                      </a:r>
                    </a:p>
                    <a:p>
                      <a:pPr algn="ctr"/>
                      <a:r>
                        <a:rPr lang="en-US" sz="2100" dirty="0"/>
                        <a:t>$6,000</a:t>
                      </a:r>
                    </a:p>
                  </a:txBody>
                  <a:tcPr marL="105565" marR="105565" marT="52782" marB="52782"/>
                </a:tc>
                <a:extLst>
                  <a:ext uri="{0D108BD9-81ED-4DB2-BD59-A6C34878D82A}">
                    <a16:rowId xmlns:a16="http://schemas.microsoft.com/office/drawing/2014/main" val="3415907165"/>
                  </a:ext>
                </a:extLst>
              </a:tr>
              <a:tr h="464486">
                <a:tc>
                  <a:txBody>
                    <a:bodyPr/>
                    <a:lstStyle/>
                    <a:p>
                      <a:r>
                        <a:rPr lang="en-US" sz="2100" dirty="0"/>
                        <a:t>Emergency Room </a:t>
                      </a:r>
                      <a:r>
                        <a:rPr lang="en-US" sz="1600" dirty="0"/>
                        <a:t>(applies after deductible has been met)</a:t>
                      </a:r>
                    </a:p>
                  </a:txBody>
                  <a:tcPr marL="105565" marR="105565" marT="52782" marB="52782"/>
                </a:tc>
                <a:tc>
                  <a:txBody>
                    <a:bodyPr/>
                    <a:lstStyle/>
                    <a:p>
                      <a:pPr algn="ctr"/>
                      <a:r>
                        <a:rPr lang="en-US" sz="2100" dirty="0"/>
                        <a:t>0%</a:t>
                      </a:r>
                    </a:p>
                  </a:txBody>
                  <a:tcPr marL="105565" marR="105565" marT="52782" marB="52782"/>
                </a:tc>
                <a:extLst>
                  <a:ext uri="{0D108BD9-81ED-4DB2-BD59-A6C34878D82A}">
                    <a16:rowId xmlns:a16="http://schemas.microsoft.com/office/drawing/2014/main" val="3499896950"/>
                  </a:ext>
                </a:extLst>
              </a:tr>
              <a:tr h="464486">
                <a:tc>
                  <a:txBody>
                    <a:bodyPr/>
                    <a:lstStyle/>
                    <a:p>
                      <a:r>
                        <a:rPr lang="en-US" sz="2100" dirty="0"/>
                        <a:t>Prescription Drug </a:t>
                      </a:r>
                      <a:r>
                        <a:rPr lang="en-US" sz="1600" dirty="0"/>
                        <a:t>(applies after deductible has been met)</a:t>
                      </a:r>
                    </a:p>
                  </a:txBody>
                  <a:tcPr marL="105565" marR="105565" marT="52782" marB="52782"/>
                </a:tc>
                <a:tc>
                  <a:txBody>
                    <a:bodyPr/>
                    <a:lstStyle/>
                    <a:p>
                      <a:pPr algn="ctr"/>
                      <a:r>
                        <a:rPr lang="en-US" sz="2100" dirty="0"/>
                        <a:t>0%</a:t>
                      </a:r>
                    </a:p>
                  </a:txBody>
                  <a:tcPr marL="105565" marR="105565" marT="52782" marB="52782"/>
                </a:tc>
                <a:extLst>
                  <a:ext uri="{0D108BD9-81ED-4DB2-BD59-A6C34878D82A}">
                    <a16:rowId xmlns:a16="http://schemas.microsoft.com/office/drawing/2014/main" val="2061050512"/>
                  </a:ext>
                </a:extLst>
              </a:tr>
            </a:tbl>
          </a:graphicData>
        </a:graphic>
      </p:graphicFrame>
    </p:spTree>
    <p:extLst>
      <p:ext uri="{BB962C8B-B14F-4D97-AF65-F5344CB8AC3E}">
        <p14:creationId xmlns:p14="http://schemas.microsoft.com/office/powerpoint/2010/main" val="3640205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2" name="Group 21">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3"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4"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5" name="Straight Connector 24">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140975E-A889-81D6-3F67-E1735578D1B8}"/>
              </a:ext>
            </a:extLst>
          </p:cNvPr>
          <p:cNvSpPr>
            <a:spLocks noGrp="1"/>
          </p:cNvSpPr>
          <p:nvPr>
            <p:ph type="title"/>
          </p:nvPr>
        </p:nvSpPr>
        <p:spPr>
          <a:xfrm>
            <a:off x="2725445" y="1830579"/>
            <a:ext cx="6542842" cy="1829015"/>
          </a:xfrm>
        </p:spPr>
        <p:txBody>
          <a:bodyPr vert="horz" lIns="91440" tIns="45720" rIns="91440" bIns="45720" rtlCol="0" anchor="ctr">
            <a:normAutofit/>
          </a:bodyPr>
          <a:lstStyle/>
          <a:p>
            <a:pPr algn="ctr">
              <a:lnSpc>
                <a:spcPct val="105000"/>
              </a:lnSpc>
            </a:pPr>
            <a:r>
              <a:rPr lang="en-US" sz="3900" dirty="0"/>
              <a:t>BLUE ADVANTAGE HMO PLAN OPTION</a:t>
            </a:r>
          </a:p>
        </p:txBody>
      </p:sp>
      <p:sp>
        <p:nvSpPr>
          <p:cNvPr id="3" name="Slide Number Placeholder 2">
            <a:extLst>
              <a:ext uri="{FF2B5EF4-FFF2-40B4-BE49-F238E27FC236}">
                <a16:creationId xmlns:a16="http://schemas.microsoft.com/office/drawing/2014/main" id="{734FAB85-B42B-A2FD-7DD9-DFB51093085E}"/>
              </a:ext>
            </a:extLst>
          </p:cNvPr>
          <p:cNvSpPr>
            <a:spLocks noGrp="1"/>
          </p:cNvSpPr>
          <p:nvPr>
            <p:ph type="sldNum" sz="quarter" idx="12"/>
          </p:nvPr>
        </p:nvSpPr>
        <p:spPr>
          <a:xfrm>
            <a:off x="11530652" y="6328835"/>
            <a:ext cx="787015" cy="412301"/>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33</a:t>
            </a:fld>
            <a:endParaRPr lang="en-US" sz="1200" dirty="0">
              <a:solidFill>
                <a:srgbClr val="FEFCF7"/>
              </a:solidFill>
            </a:endParaRPr>
          </a:p>
        </p:txBody>
      </p:sp>
      <p:pic>
        <p:nvPicPr>
          <p:cNvPr id="4" name="Picture 3">
            <a:extLst>
              <a:ext uri="{FF2B5EF4-FFF2-40B4-BE49-F238E27FC236}">
                <a16:creationId xmlns:a16="http://schemas.microsoft.com/office/drawing/2014/main" id="{52CA43AA-2198-521D-34E6-03A9BC010B1F}"/>
              </a:ext>
            </a:extLst>
          </p:cNvPr>
          <p:cNvPicPr>
            <a:picLocks noChangeAspect="1"/>
          </p:cNvPicPr>
          <p:nvPr/>
        </p:nvPicPr>
        <p:blipFill>
          <a:blip r:embed="rId2"/>
          <a:stretch>
            <a:fillRect/>
          </a:stretch>
        </p:blipFill>
        <p:spPr>
          <a:xfrm>
            <a:off x="5001217" y="4185030"/>
            <a:ext cx="2188654" cy="627942"/>
          </a:xfrm>
          <a:prstGeom prst="rect">
            <a:avLst/>
          </a:prstGeom>
        </p:spPr>
      </p:pic>
    </p:spTree>
    <p:extLst>
      <p:ext uri="{BB962C8B-B14F-4D97-AF65-F5344CB8AC3E}">
        <p14:creationId xmlns:p14="http://schemas.microsoft.com/office/powerpoint/2010/main" val="131520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9B6AD5-0854-47A9-892C-7C46C3D5FFB8}"/>
              </a:ext>
            </a:extLst>
          </p:cNvPr>
          <p:cNvSpPr>
            <a:spLocks noGrp="1"/>
          </p:cNvSpPr>
          <p:nvPr>
            <p:ph type="title"/>
          </p:nvPr>
        </p:nvSpPr>
        <p:spPr>
          <a:xfrm>
            <a:off x="1846580" y="568345"/>
            <a:ext cx="9701953" cy="1560716"/>
          </a:xfrm>
        </p:spPr>
        <p:txBody>
          <a:bodyPr>
            <a:normAutofit/>
          </a:bodyPr>
          <a:lstStyle/>
          <a:p>
            <a:r>
              <a:rPr lang="en-US" dirty="0"/>
              <a:t>HMO PLAN  OPTION</a:t>
            </a:r>
            <a:br>
              <a:rPr lang="en-US" dirty="0"/>
            </a:br>
            <a:r>
              <a:rPr lang="en-US" dirty="0"/>
              <a:t> </a:t>
            </a:r>
          </a:p>
        </p:txBody>
      </p:sp>
      <p:cxnSp>
        <p:nvCxnSpPr>
          <p:cNvPr id="15" name="Straight Connector 14">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BF6BF3-8098-4653-8FF5-D01883BE6ECF}"/>
              </a:ext>
            </a:extLst>
          </p:cNvPr>
          <p:cNvSpPr>
            <a:spLocks noGrp="1"/>
          </p:cNvSpPr>
          <p:nvPr>
            <p:ph idx="1"/>
          </p:nvPr>
        </p:nvSpPr>
        <p:spPr>
          <a:xfrm>
            <a:off x="1796593" y="2462048"/>
            <a:ext cx="9801926" cy="4321996"/>
          </a:xfrm>
        </p:spPr>
        <p:txBody>
          <a:bodyPr>
            <a:normAutofit/>
          </a:bodyPr>
          <a:lstStyle/>
          <a:p>
            <a:pPr marL="0" indent="0" defTabSz="731520">
              <a:spcBef>
                <a:spcPts val="744"/>
              </a:spcBef>
              <a:buNone/>
            </a:pPr>
            <a:r>
              <a:rPr lang="en-US" sz="1600" b="1" kern="1200" dirty="0">
                <a:solidFill>
                  <a:schemeClr val="tx2">
                    <a:lumMod val="75000"/>
                    <a:lumOff val="25000"/>
                  </a:schemeClr>
                </a:solidFill>
                <a:latin typeface="+mn-lt"/>
                <a:ea typeface="+mn-ea"/>
                <a:cs typeface="+mn-cs"/>
              </a:rPr>
              <a:t>There is only 1 HMO plan </a:t>
            </a:r>
            <a:r>
              <a:rPr lang="en-US" sz="1600" b="1" dirty="0"/>
              <a:t>available</a:t>
            </a:r>
          </a:p>
          <a:p>
            <a:pPr marL="0" indent="0" defTabSz="731520">
              <a:spcBef>
                <a:spcPts val="744"/>
              </a:spcBef>
              <a:buNone/>
            </a:pPr>
            <a:r>
              <a:rPr lang="en-US" sz="1600" kern="1200" dirty="0">
                <a:solidFill>
                  <a:schemeClr val="tx2">
                    <a:lumMod val="75000"/>
                    <a:lumOff val="25000"/>
                  </a:schemeClr>
                </a:solidFill>
                <a:latin typeface="+mn-lt"/>
                <a:ea typeface="+mn-ea"/>
                <a:cs typeface="+mn-cs"/>
              </a:rPr>
              <a:t>Through the BAM portal (Blue Access for Members)</a:t>
            </a:r>
          </a:p>
          <a:p>
            <a:pPr marL="512064" lvl="1" indent="-256032" defTabSz="731520">
              <a:spcBef>
                <a:spcPts val="744"/>
              </a:spcBef>
              <a:buFontTx/>
              <a:buChar char="-"/>
            </a:pPr>
            <a:r>
              <a:rPr lang="en-US" sz="1600" kern="1200" dirty="0">
                <a:solidFill>
                  <a:schemeClr val="tx2">
                    <a:lumMod val="75000"/>
                    <a:lumOff val="25000"/>
                  </a:schemeClr>
                </a:solidFill>
                <a:latin typeface="+mn-lt"/>
                <a:ea typeface="+mn-ea"/>
                <a:cs typeface="+mn-cs"/>
              </a:rPr>
              <a:t>Find Care to begin your search</a:t>
            </a:r>
          </a:p>
          <a:p>
            <a:pPr marL="512064" lvl="1" indent="-256032" defTabSz="731520">
              <a:spcBef>
                <a:spcPts val="744"/>
              </a:spcBef>
              <a:buFontTx/>
              <a:buChar char="-"/>
            </a:pPr>
            <a:r>
              <a:rPr lang="en-US" sz="1600" kern="1200" dirty="0">
                <a:solidFill>
                  <a:schemeClr val="tx2">
                    <a:lumMod val="75000"/>
                    <a:lumOff val="25000"/>
                  </a:schemeClr>
                </a:solidFill>
                <a:latin typeface="+mn-lt"/>
                <a:ea typeface="+mn-ea"/>
                <a:cs typeface="+mn-cs"/>
              </a:rPr>
              <a:t>In this drop-down menu </a:t>
            </a:r>
          </a:p>
          <a:p>
            <a:pPr marL="512064" lvl="1" indent="-256032" defTabSz="731520">
              <a:spcBef>
                <a:spcPts val="744"/>
              </a:spcBef>
              <a:buFontTx/>
              <a:buChar char="-"/>
            </a:pPr>
            <a:r>
              <a:rPr lang="en-US" sz="1600" kern="1200" dirty="0">
                <a:solidFill>
                  <a:schemeClr val="tx2">
                    <a:lumMod val="75000"/>
                    <a:lumOff val="25000"/>
                  </a:schemeClr>
                </a:solidFill>
                <a:latin typeface="+mn-lt"/>
                <a:ea typeface="+mn-ea"/>
                <a:cs typeface="+mn-cs"/>
              </a:rPr>
              <a:t>Select Blue Advantage HMO [ADV]   </a:t>
            </a:r>
          </a:p>
          <a:p>
            <a:pPr marL="512064" lvl="1" indent="-256032" defTabSz="731520">
              <a:spcBef>
                <a:spcPts val="744"/>
              </a:spcBef>
              <a:buFontTx/>
              <a:buChar char="-"/>
            </a:pPr>
            <a:endParaRPr lang="en-US" sz="1600" kern="1200" dirty="0">
              <a:solidFill>
                <a:schemeClr val="tx2">
                  <a:lumMod val="75000"/>
                  <a:lumOff val="25000"/>
                </a:schemeClr>
              </a:solidFill>
              <a:latin typeface="+mn-lt"/>
              <a:ea typeface="+mn-ea"/>
              <a:cs typeface="+mn-cs"/>
            </a:endParaRPr>
          </a:p>
          <a:p>
            <a:pPr marL="256032" lvl="1" indent="0" defTabSz="731520">
              <a:spcBef>
                <a:spcPts val="744"/>
              </a:spcBef>
              <a:buNone/>
            </a:pPr>
            <a:endParaRPr lang="en-US" sz="1600" kern="1200" dirty="0">
              <a:solidFill>
                <a:schemeClr val="tx2">
                  <a:lumMod val="75000"/>
                  <a:lumOff val="25000"/>
                </a:schemeClr>
              </a:solidFill>
              <a:latin typeface="+mn-lt"/>
              <a:ea typeface="+mn-ea"/>
              <a:cs typeface="+mn-cs"/>
            </a:endParaRPr>
          </a:p>
          <a:p>
            <a:pPr marL="256032" lvl="1" indent="0" defTabSz="731520">
              <a:spcBef>
                <a:spcPts val="744"/>
              </a:spcBef>
              <a:buNone/>
            </a:pPr>
            <a:r>
              <a:rPr lang="en-US" sz="1600" b="1" kern="1200" dirty="0">
                <a:solidFill>
                  <a:srgbClr val="C00000"/>
                </a:solidFill>
                <a:latin typeface="+mn-lt"/>
                <a:ea typeface="+mn-ea"/>
                <a:cs typeface="+mn-cs"/>
              </a:rPr>
              <a:t>ALL HMO PARTICIPANTS MUST SELECT A MEDICAL CARE GROUP (IPA) and a PCP (Primary Care Physician). Females may select a WPHCP within their Medical Care Group as their OB/Gyne</a:t>
            </a:r>
            <a:r>
              <a:rPr lang="en-US" sz="1600" kern="1200" dirty="0">
                <a:solidFill>
                  <a:schemeClr val="tx2">
                    <a:lumMod val="75000"/>
                    <a:lumOff val="25000"/>
                  </a:schemeClr>
                </a:solidFill>
                <a:latin typeface="+mn-lt"/>
                <a:ea typeface="+mn-ea"/>
                <a:cs typeface="+mn-cs"/>
              </a:rPr>
              <a:t>.</a:t>
            </a:r>
          </a:p>
          <a:p>
            <a:pPr marL="256032" lvl="1" indent="0" defTabSz="731520">
              <a:spcBef>
                <a:spcPts val="744"/>
              </a:spcBef>
              <a:buNone/>
            </a:pPr>
            <a:endParaRPr lang="en-US" sz="1600" kern="1200" dirty="0">
              <a:solidFill>
                <a:schemeClr val="tx2">
                  <a:lumMod val="75000"/>
                  <a:lumOff val="25000"/>
                </a:schemeClr>
              </a:solidFill>
              <a:latin typeface="+mn-lt"/>
              <a:ea typeface="+mn-ea"/>
              <a:cs typeface="+mn-cs"/>
            </a:endParaRPr>
          </a:p>
          <a:p>
            <a:pPr marL="256032" lvl="1" indent="0" defTabSz="731520">
              <a:spcBef>
                <a:spcPts val="744"/>
              </a:spcBef>
              <a:buNone/>
            </a:pPr>
            <a:r>
              <a:rPr lang="en-US" sz="1600" b="1" u="sng" kern="1200" dirty="0">
                <a:solidFill>
                  <a:srgbClr val="C00000"/>
                </a:solidFill>
                <a:latin typeface="+mn-lt"/>
                <a:ea typeface="+mn-ea"/>
                <a:cs typeface="+mn-cs"/>
              </a:rPr>
              <a:t>Locate the 3-digit IPA &amp; 9-digit NPI number on the BCBS portal </a:t>
            </a:r>
            <a:r>
              <a:rPr lang="en-US" sz="1600" b="1" kern="1200" dirty="0">
                <a:solidFill>
                  <a:srgbClr val="C00000"/>
                </a:solidFill>
                <a:latin typeface="+mn-lt"/>
                <a:ea typeface="+mn-ea"/>
                <a:cs typeface="+mn-cs"/>
              </a:rPr>
              <a:t>&amp; list it on the enrollment application</a:t>
            </a:r>
            <a:endParaRPr lang="en-US" sz="1600" b="1" dirty="0">
              <a:solidFill>
                <a:srgbClr val="C00000"/>
              </a:solidFill>
            </a:endParaRPr>
          </a:p>
        </p:txBody>
      </p:sp>
      <p:sp>
        <p:nvSpPr>
          <p:cNvPr id="4" name="Slide Number Placeholder 3">
            <a:extLst>
              <a:ext uri="{FF2B5EF4-FFF2-40B4-BE49-F238E27FC236}">
                <a16:creationId xmlns:a16="http://schemas.microsoft.com/office/drawing/2014/main" id="{C8545800-7E1C-E1A3-AF3D-9B9D7F251B00}"/>
              </a:ext>
            </a:extLst>
          </p:cNvPr>
          <p:cNvSpPr>
            <a:spLocks noGrp="1"/>
          </p:cNvSpPr>
          <p:nvPr>
            <p:ph type="sldNum" sz="quarter" idx="12"/>
          </p:nvPr>
        </p:nvSpPr>
        <p:spPr>
          <a:xfrm>
            <a:off x="10476781" y="6269882"/>
            <a:ext cx="1519982" cy="487425"/>
          </a:xfrm>
        </p:spPr>
        <p:txBody>
          <a:bodyPr/>
          <a:lstStyle/>
          <a:p>
            <a:pPr defTabSz="365760">
              <a:spcAft>
                <a:spcPts val="600"/>
              </a:spcAft>
            </a:pPr>
            <a:fld id="{34B7E4EF-A1BD-40F4-AB7B-04F084DD991D}" type="slidenum">
              <a:rPr lang="en-US" sz="1200" kern="1200" baseline="0">
                <a:solidFill>
                  <a:schemeClr val="tx2">
                    <a:lumMod val="75000"/>
                    <a:lumOff val="25000"/>
                  </a:schemeClr>
                </a:solidFill>
                <a:latin typeface="+mj-lt"/>
                <a:ea typeface="+mn-ea"/>
                <a:cs typeface="+mn-cs"/>
              </a:rPr>
              <a:pPr defTabSz="365760">
                <a:spcAft>
                  <a:spcPts val="600"/>
                </a:spcAft>
              </a:pPr>
              <a:t>34</a:t>
            </a:fld>
            <a:endParaRPr lang="en-US" sz="1200" dirty="0"/>
          </a:p>
        </p:txBody>
      </p:sp>
      <p:pic>
        <p:nvPicPr>
          <p:cNvPr id="6" name="Picture 5">
            <a:extLst>
              <a:ext uri="{FF2B5EF4-FFF2-40B4-BE49-F238E27FC236}">
                <a16:creationId xmlns:a16="http://schemas.microsoft.com/office/drawing/2014/main" id="{22B6D936-5BDA-451A-93DA-C24AB2CC97A3}"/>
              </a:ext>
            </a:extLst>
          </p:cNvPr>
          <p:cNvPicPr>
            <a:picLocks noChangeAspect="1"/>
          </p:cNvPicPr>
          <p:nvPr/>
        </p:nvPicPr>
        <p:blipFill>
          <a:blip r:embed="rId2"/>
          <a:stretch>
            <a:fillRect/>
          </a:stretch>
        </p:blipFill>
        <p:spPr>
          <a:xfrm>
            <a:off x="5124039" y="3361427"/>
            <a:ext cx="3066980" cy="486678"/>
          </a:xfrm>
          <a:prstGeom prst="rect">
            <a:avLst/>
          </a:prstGeom>
        </p:spPr>
      </p:pic>
      <p:pic>
        <p:nvPicPr>
          <p:cNvPr id="8" name="Picture 7">
            <a:extLst>
              <a:ext uri="{FF2B5EF4-FFF2-40B4-BE49-F238E27FC236}">
                <a16:creationId xmlns:a16="http://schemas.microsoft.com/office/drawing/2014/main" id="{D5014477-EEA9-7F14-A272-C822A8274100}"/>
              </a:ext>
            </a:extLst>
          </p:cNvPr>
          <p:cNvPicPr>
            <a:picLocks noChangeAspect="1"/>
          </p:cNvPicPr>
          <p:nvPr/>
        </p:nvPicPr>
        <p:blipFill>
          <a:blip r:embed="rId3"/>
          <a:stretch>
            <a:fillRect/>
          </a:stretch>
        </p:blipFill>
        <p:spPr>
          <a:xfrm>
            <a:off x="5983422" y="3848105"/>
            <a:ext cx="3728507" cy="641702"/>
          </a:xfrm>
          <a:prstGeom prst="rect">
            <a:avLst/>
          </a:prstGeom>
        </p:spPr>
      </p:pic>
    </p:spTree>
    <p:extLst>
      <p:ext uri="{BB962C8B-B14F-4D97-AF65-F5344CB8AC3E}">
        <p14:creationId xmlns:p14="http://schemas.microsoft.com/office/powerpoint/2010/main" val="648459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D256E7DB-3D95-409E-8808-896D24806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EE3E6E-4EB4-488B-1115-1586FE9F1553}"/>
              </a:ext>
            </a:extLst>
          </p:cNvPr>
          <p:cNvSpPr>
            <a:spLocks noGrp="1"/>
          </p:cNvSpPr>
          <p:nvPr>
            <p:ph type="title"/>
          </p:nvPr>
        </p:nvSpPr>
        <p:spPr>
          <a:xfrm>
            <a:off x="1846580" y="568345"/>
            <a:ext cx="9701953" cy="1560716"/>
          </a:xfrm>
        </p:spPr>
        <p:txBody>
          <a:bodyPr>
            <a:normAutofit/>
          </a:bodyPr>
          <a:lstStyle/>
          <a:p>
            <a:r>
              <a:rPr lang="en-US" dirty="0"/>
              <a:t>HMO GENERAL INFO</a:t>
            </a:r>
          </a:p>
        </p:txBody>
      </p:sp>
      <p:sp>
        <p:nvSpPr>
          <p:cNvPr id="4" name="Slide Number Placeholder 3">
            <a:extLst>
              <a:ext uri="{FF2B5EF4-FFF2-40B4-BE49-F238E27FC236}">
                <a16:creationId xmlns:a16="http://schemas.microsoft.com/office/drawing/2014/main" id="{CC971183-CF20-969A-04E2-8BF68D9107E8}"/>
              </a:ext>
            </a:extLst>
          </p:cNvPr>
          <p:cNvSpPr>
            <a:spLocks noGrp="1"/>
          </p:cNvSpPr>
          <p:nvPr>
            <p:ph type="sldNum" sz="quarter" idx="12"/>
          </p:nvPr>
        </p:nvSpPr>
        <p:spPr>
          <a:xfrm>
            <a:off x="11054286" y="6171690"/>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35</a:t>
            </a:fld>
            <a:endParaRPr lang="en-US" sz="1200" dirty="0"/>
          </a:p>
        </p:txBody>
      </p:sp>
      <p:cxnSp>
        <p:nvCxnSpPr>
          <p:cNvPr id="15" name="Straight Connector 11">
            <a:extLst>
              <a:ext uri="{FF2B5EF4-FFF2-40B4-BE49-F238E27FC236}">
                <a16:creationId xmlns:a16="http://schemas.microsoft.com/office/drawing/2014/main" id="{18458DE0-21D7-449F-A44F-BA8E03EC2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811F8D66-41A3-982E-0431-F9A7C8BA1E19}"/>
              </a:ext>
            </a:extLst>
          </p:cNvPr>
          <p:cNvGraphicFramePr>
            <a:graphicFrameLocks noGrp="1"/>
          </p:cNvGraphicFramePr>
          <p:nvPr>
            <p:ph idx="1"/>
            <p:extLst>
              <p:ext uri="{D42A27DB-BD31-4B8C-83A1-F6EECF244321}">
                <p14:modId xmlns:p14="http://schemas.microsoft.com/office/powerpoint/2010/main" val="1479926460"/>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96051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56E7DB-3D95-409E-8808-896D24806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067DBE-239F-75E6-1457-A1A4EAE95939}"/>
              </a:ext>
            </a:extLst>
          </p:cNvPr>
          <p:cNvSpPr>
            <a:spLocks noGrp="1"/>
          </p:cNvSpPr>
          <p:nvPr>
            <p:ph type="title"/>
          </p:nvPr>
        </p:nvSpPr>
        <p:spPr>
          <a:xfrm>
            <a:off x="1846580" y="568345"/>
            <a:ext cx="9701953" cy="1560716"/>
          </a:xfrm>
        </p:spPr>
        <p:txBody>
          <a:bodyPr>
            <a:normAutofit/>
          </a:bodyPr>
          <a:lstStyle/>
          <a:p>
            <a:r>
              <a:rPr lang="en-US" sz="3700" dirty="0"/>
              <a:t>BAHMO PLAN DESIGN</a:t>
            </a:r>
            <a:br>
              <a:rPr lang="en-US" sz="3700" dirty="0"/>
            </a:br>
            <a:r>
              <a:rPr lang="en-US" sz="3700" dirty="0"/>
              <a:t>(NO Out-of-Network benefits, refer to SBC)</a:t>
            </a:r>
          </a:p>
        </p:txBody>
      </p:sp>
      <p:sp>
        <p:nvSpPr>
          <p:cNvPr id="4" name="Slide Number Placeholder 3">
            <a:extLst>
              <a:ext uri="{FF2B5EF4-FFF2-40B4-BE49-F238E27FC236}">
                <a16:creationId xmlns:a16="http://schemas.microsoft.com/office/drawing/2014/main" id="{2AD8E152-3CBD-C9BF-97BD-EB0F43DEBE72}"/>
              </a:ext>
            </a:extLst>
          </p:cNvPr>
          <p:cNvSpPr>
            <a:spLocks noGrp="1"/>
          </p:cNvSpPr>
          <p:nvPr>
            <p:ph type="sldNum" sz="quarter" idx="12"/>
          </p:nvPr>
        </p:nvSpPr>
        <p:spPr>
          <a:xfrm>
            <a:off x="11054286" y="6152173"/>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36</a:t>
            </a:fld>
            <a:endParaRPr lang="en-US" sz="1200" dirty="0"/>
          </a:p>
        </p:txBody>
      </p:sp>
      <p:cxnSp>
        <p:nvCxnSpPr>
          <p:cNvPr id="12" name="Straight Connector 11">
            <a:extLst>
              <a:ext uri="{FF2B5EF4-FFF2-40B4-BE49-F238E27FC236}">
                <a16:creationId xmlns:a16="http://schemas.microsoft.com/office/drawing/2014/main" id="{18458DE0-21D7-449F-A44F-BA8E03EC2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3D09C447-774A-7EEF-7F98-5660E3954A7A}"/>
              </a:ext>
            </a:extLst>
          </p:cNvPr>
          <p:cNvGraphicFramePr>
            <a:graphicFrameLocks noGrp="1"/>
          </p:cNvGraphicFramePr>
          <p:nvPr>
            <p:ph idx="1"/>
            <p:extLst>
              <p:ext uri="{D42A27DB-BD31-4B8C-83A1-F6EECF244321}">
                <p14:modId xmlns:p14="http://schemas.microsoft.com/office/powerpoint/2010/main" val="4199226043"/>
              </p:ext>
            </p:extLst>
          </p:nvPr>
        </p:nvGraphicFramePr>
        <p:xfrm>
          <a:off x="1846580" y="2477438"/>
          <a:ext cx="9701954" cy="3573178"/>
        </p:xfrm>
        <a:graphic>
          <a:graphicData uri="http://schemas.openxmlformats.org/drawingml/2006/table">
            <a:tbl>
              <a:tblPr firstRow="1" bandRow="1">
                <a:tableStyleId>{5C22544A-7EE6-4342-B048-85BDC9FD1C3A}</a:tableStyleId>
              </a:tblPr>
              <a:tblGrid>
                <a:gridCol w="5095497">
                  <a:extLst>
                    <a:ext uri="{9D8B030D-6E8A-4147-A177-3AD203B41FA5}">
                      <a16:colId xmlns:a16="http://schemas.microsoft.com/office/drawing/2014/main" val="3123117983"/>
                    </a:ext>
                  </a:extLst>
                </a:gridCol>
                <a:gridCol w="4606457">
                  <a:extLst>
                    <a:ext uri="{9D8B030D-6E8A-4147-A177-3AD203B41FA5}">
                      <a16:colId xmlns:a16="http://schemas.microsoft.com/office/drawing/2014/main" val="305582094"/>
                    </a:ext>
                  </a:extLst>
                </a:gridCol>
              </a:tblGrid>
              <a:tr h="331688">
                <a:tc>
                  <a:txBody>
                    <a:bodyPr/>
                    <a:lstStyle/>
                    <a:p>
                      <a:r>
                        <a:rPr lang="en-US" sz="1500" dirty="0"/>
                        <a:t>SERVICE</a:t>
                      </a:r>
                    </a:p>
                  </a:txBody>
                  <a:tcPr marL="75383" marR="75383" marT="37692" marB="37692"/>
                </a:tc>
                <a:tc>
                  <a:txBody>
                    <a:bodyPr/>
                    <a:lstStyle/>
                    <a:p>
                      <a:pPr algn="ctr"/>
                      <a:r>
                        <a:rPr lang="en-US" sz="1500" dirty="0"/>
                        <a:t>IN-NETWORK</a:t>
                      </a:r>
                    </a:p>
                  </a:txBody>
                  <a:tcPr marL="75383" marR="75383" marT="37692" marB="37692"/>
                </a:tc>
                <a:extLst>
                  <a:ext uri="{0D108BD9-81ED-4DB2-BD59-A6C34878D82A}">
                    <a16:rowId xmlns:a16="http://schemas.microsoft.com/office/drawing/2014/main" val="538995293"/>
                  </a:ext>
                </a:extLst>
              </a:tr>
              <a:tr h="557838">
                <a:tc>
                  <a:txBody>
                    <a:bodyPr/>
                    <a:lstStyle/>
                    <a:p>
                      <a:r>
                        <a:rPr lang="en-US" sz="1500" dirty="0"/>
                        <a:t>Deductible – Individual</a:t>
                      </a:r>
                    </a:p>
                    <a:p>
                      <a:r>
                        <a:rPr lang="en-US" sz="1500" dirty="0"/>
                        <a:t>Deductible – Family </a:t>
                      </a:r>
                    </a:p>
                  </a:txBody>
                  <a:tcPr marL="75383" marR="75383" marT="37692" marB="37692"/>
                </a:tc>
                <a:tc>
                  <a:txBody>
                    <a:bodyPr/>
                    <a:lstStyle/>
                    <a:p>
                      <a:pPr algn="ctr"/>
                      <a:r>
                        <a:rPr lang="en-US" sz="1500" dirty="0"/>
                        <a:t>$ 0</a:t>
                      </a:r>
                    </a:p>
                    <a:p>
                      <a:pPr algn="ctr"/>
                      <a:r>
                        <a:rPr lang="en-US" sz="1500" dirty="0"/>
                        <a:t>$ 0</a:t>
                      </a:r>
                    </a:p>
                  </a:txBody>
                  <a:tcPr marL="75383" marR="75383" marT="37692" marB="37692"/>
                </a:tc>
                <a:extLst>
                  <a:ext uri="{0D108BD9-81ED-4DB2-BD59-A6C34878D82A}">
                    <a16:rowId xmlns:a16="http://schemas.microsoft.com/office/drawing/2014/main" val="3310242768"/>
                  </a:ext>
                </a:extLst>
              </a:tr>
              <a:tr h="783988">
                <a:tc>
                  <a:txBody>
                    <a:bodyPr/>
                    <a:lstStyle/>
                    <a:p>
                      <a:r>
                        <a:rPr lang="en-US" sz="1500" dirty="0"/>
                        <a:t>Copayments</a:t>
                      </a:r>
                    </a:p>
                    <a:p>
                      <a:r>
                        <a:rPr lang="en-US" sz="1500" dirty="0"/>
                        <a:t>Referral required for Specialist Visit</a:t>
                      </a:r>
                      <a:endParaRPr lang="en-US" sz="1200" dirty="0"/>
                    </a:p>
                  </a:txBody>
                  <a:tcPr marL="75383" marR="75383" marT="37692" marB="37692"/>
                </a:tc>
                <a:tc>
                  <a:txBody>
                    <a:bodyPr/>
                    <a:lstStyle/>
                    <a:p>
                      <a:pPr algn="ctr"/>
                      <a:r>
                        <a:rPr lang="en-US" sz="1500" dirty="0"/>
                        <a:t>PCP $30</a:t>
                      </a:r>
                    </a:p>
                    <a:p>
                      <a:pPr algn="ctr"/>
                      <a:r>
                        <a:rPr lang="en-US" sz="1500" dirty="0"/>
                        <a:t>Specialist $50</a:t>
                      </a:r>
                    </a:p>
                    <a:p>
                      <a:pPr algn="ctr"/>
                      <a:r>
                        <a:rPr lang="en-US" sz="1500" dirty="0"/>
                        <a:t>Urgent Care (affiliated with PCP) $30</a:t>
                      </a:r>
                    </a:p>
                  </a:txBody>
                  <a:tcPr marL="75383" marR="75383" marT="37692" marB="37692"/>
                </a:tc>
                <a:extLst>
                  <a:ext uri="{0D108BD9-81ED-4DB2-BD59-A6C34878D82A}">
                    <a16:rowId xmlns:a16="http://schemas.microsoft.com/office/drawing/2014/main" val="8160196"/>
                  </a:ext>
                </a:extLst>
              </a:tr>
              <a:tr h="557838">
                <a:tc>
                  <a:txBody>
                    <a:bodyPr/>
                    <a:lstStyle/>
                    <a:p>
                      <a:r>
                        <a:rPr lang="en-US" sz="1500" dirty="0"/>
                        <a:t>Out-of-Pocket – Individual</a:t>
                      </a:r>
                    </a:p>
                    <a:p>
                      <a:r>
                        <a:rPr lang="en-US" sz="1500" dirty="0"/>
                        <a:t>Out-of-Pocket – Family </a:t>
                      </a:r>
                    </a:p>
                  </a:txBody>
                  <a:tcPr marL="75383" marR="75383" marT="37692" marB="37692"/>
                </a:tc>
                <a:tc>
                  <a:txBody>
                    <a:bodyPr/>
                    <a:lstStyle/>
                    <a:p>
                      <a:pPr algn="ctr"/>
                      <a:r>
                        <a:rPr lang="en-US" sz="1500" dirty="0"/>
                        <a:t>$1,500</a:t>
                      </a:r>
                    </a:p>
                    <a:p>
                      <a:pPr algn="ctr"/>
                      <a:r>
                        <a:rPr lang="en-US" sz="1500" dirty="0"/>
                        <a:t>$3,000</a:t>
                      </a:r>
                    </a:p>
                  </a:txBody>
                  <a:tcPr marL="75383" marR="75383" marT="37692" marB="37692"/>
                </a:tc>
                <a:extLst>
                  <a:ext uri="{0D108BD9-81ED-4DB2-BD59-A6C34878D82A}">
                    <a16:rowId xmlns:a16="http://schemas.microsoft.com/office/drawing/2014/main" val="3415907165"/>
                  </a:ext>
                </a:extLst>
              </a:tr>
              <a:tr h="331688">
                <a:tc>
                  <a:txBody>
                    <a:bodyPr/>
                    <a:lstStyle/>
                    <a:p>
                      <a:r>
                        <a:rPr lang="en-US" sz="1500" dirty="0"/>
                        <a:t>Emergency Room </a:t>
                      </a:r>
                      <a:r>
                        <a:rPr lang="en-US" sz="1200" dirty="0"/>
                        <a:t>(Per Occurrence, waived if admitted)</a:t>
                      </a:r>
                    </a:p>
                  </a:txBody>
                  <a:tcPr marL="75383" marR="75383" marT="37692" marB="37692"/>
                </a:tc>
                <a:tc>
                  <a:txBody>
                    <a:bodyPr/>
                    <a:lstStyle/>
                    <a:p>
                      <a:pPr algn="ctr"/>
                      <a:r>
                        <a:rPr lang="en-US" sz="1500" dirty="0"/>
                        <a:t>$100</a:t>
                      </a:r>
                    </a:p>
                  </a:txBody>
                  <a:tcPr marL="75383" marR="75383" marT="37692" marB="37692"/>
                </a:tc>
                <a:extLst>
                  <a:ext uri="{0D108BD9-81ED-4DB2-BD59-A6C34878D82A}">
                    <a16:rowId xmlns:a16="http://schemas.microsoft.com/office/drawing/2014/main" val="3499896950"/>
                  </a:ext>
                </a:extLst>
              </a:tr>
              <a:tr h="1010138">
                <a:tc>
                  <a:txBody>
                    <a:bodyPr/>
                    <a:lstStyle/>
                    <a:p>
                      <a:r>
                        <a:rPr lang="en-US" sz="1500" dirty="0"/>
                        <a:t>Prescription Drug </a:t>
                      </a:r>
                      <a:r>
                        <a:rPr lang="en-US" sz="1200" dirty="0"/>
                        <a:t>(applies after deductible has been met)</a:t>
                      </a:r>
                    </a:p>
                  </a:txBody>
                  <a:tcPr marL="75383" marR="75383" marT="37692" marB="37692"/>
                </a:tc>
                <a:tc>
                  <a:txBody>
                    <a:bodyPr/>
                    <a:lstStyle/>
                    <a:p>
                      <a:pPr algn="ctr"/>
                      <a:r>
                        <a:rPr lang="en-US" sz="1500" dirty="0"/>
                        <a:t>Tier 1- $7</a:t>
                      </a:r>
                    </a:p>
                    <a:p>
                      <a:pPr algn="ctr"/>
                      <a:r>
                        <a:rPr lang="en-US" sz="1500" dirty="0"/>
                        <a:t>Tier 2- $15</a:t>
                      </a:r>
                    </a:p>
                    <a:p>
                      <a:pPr algn="ctr"/>
                      <a:r>
                        <a:rPr lang="en-US" sz="1500" dirty="0"/>
                        <a:t>Tier 3- $40</a:t>
                      </a:r>
                    </a:p>
                    <a:p>
                      <a:pPr algn="ctr"/>
                      <a:r>
                        <a:rPr lang="en-US" sz="1500" dirty="0"/>
                        <a:t>Tier 4- $40</a:t>
                      </a:r>
                    </a:p>
                  </a:txBody>
                  <a:tcPr marL="75383" marR="75383" marT="37692" marB="37692"/>
                </a:tc>
                <a:extLst>
                  <a:ext uri="{0D108BD9-81ED-4DB2-BD59-A6C34878D82A}">
                    <a16:rowId xmlns:a16="http://schemas.microsoft.com/office/drawing/2014/main" val="2061050512"/>
                  </a:ext>
                </a:extLst>
              </a:tr>
            </a:tbl>
          </a:graphicData>
        </a:graphic>
      </p:graphicFrame>
    </p:spTree>
    <p:extLst>
      <p:ext uri="{BB962C8B-B14F-4D97-AF65-F5344CB8AC3E}">
        <p14:creationId xmlns:p14="http://schemas.microsoft.com/office/powerpoint/2010/main" val="3472712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AF9FD"/>
            </a:gs>
            <a:gs pos="74000">
              <a:schemeClr val="accent5">
                <a:lumMod val="45000"/>
                <a:lumOff val="55000"/>
              </a:schemeClr>
            </a:gs>
            <a:gs pos="83000">
              <a:schemeClr val="accent5">
                <a:lumMod val="45000"/>
                <a:lumOff val="55000"/>
              </a:schemeClr>
            </a:gs>
            <a:gs pos="100000">
              <a:schemeClr val="accent5">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BF6D6D-574D-42B9-9137-5017E149259C}"/>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artisticPhotocopy/>
                    </a14:imgEffect>
                  </a14:imgLayer>
                </a14:imgProps>
              </a:ext>
            </a:extLst>
          </a:blip>
          <a:srcRect t="11776" b="13224"/>
          <a:stretch/>
        </p:blipFill>
        <p:spPr>
          <a:xfrm>
            <a:off x="20" y="10"/>
            <a:ext cx="12191980" cy="6857990"/>
          </a:xfrm>
          <a:prstGeom prst="rect">
            <a:avLst/>
          </a:prstGeom>
          <a:solidFill>
            <a:schemeClr val="tx1"/>
          </a:solidFill>
        </p:spPr>
      </p:pic>
      <p:sp>
        <p:nvSpPr>
          <p:cNvPr id="4" name="Title 3">
            <a:extLst>
              <a:ext uri="{FF2B5EF4-FFF2-40B4-BE49-F238E27FC236}">
                <a16:creationId xmlns:a16="http://schemas.microsoft.com/office/drawing/2014/main" id="{AEED8B76-42B0-4C70-A083-92616DE86BAB}"/>
              </a:ext>
            </a:extLst>
          </p:cNvPr>
          <p:cNvSpPr>
            <a:spLocks noGrp="1"/>
          </p:cNvSpPr>
          <p:nvPr>
            <p:ph type="title"/>
          </p:nvPr>
        </p:nvSpPr>
        <p:spPr>
          <a:xfrm>
            <a:off x="772998" y="0"/>
            <a:ext cx="11736371" cy="2271860"/>
          </a:xfrm>
          <a:noFill/>
        </p:spPr>
        <p:txBody>
          <a:bodyPr vert="horz" lIns="91440" tIns="45720" rIns="91440" bIns="45720" rtlCol="0" anchor="b">
            <a:normAutofit/>
          </a:bodyPr>
          <a:lstStyle/>
          <a:p>
            <a:pPr algn="ctr"/>
            <a:r>
              <a:rPr lang="en-US" sz="6000" dirty="0">
                <a:solidFill>
                  <a:schemeClr val="tx1"/>
                </a:solidFill>
              </a:rPr>
              <a:t>REVIEW OF </a:t>
            </a:r>
            <a:br>
              <a:rPr lang="en-US" sz="6000" dirty="0">
                <a:solidFill>
                  <a:schemeClr val="tx1"/>
                </a:solidFill>
              </a:rPr>
            </a:br>
            <a:r>
              <a:rPr lang="en-US" sz="6000" dirty="0">
                <a:solidFill>
                  <a:schemeClr val="tx1"/>
                </a:solidFill>
              </a:rPr>
              <a:t>WELLNESS PROGRAM</a:t>
            </a:r>
          </a:p>
        </p:txBody>
      </p:sp>
      <p:sp>
        <p:nvSpPr>
          <p:cNvPr id="5" name="Slide Number Placeholder 4">
            <a:extLst>
              <a:ext uri="{FF2B5EF4-FFF2-40B4-BE49-F238E27FC236}">
                <a16:creationId xmlns:a16="http://schemas.microsoft.com/office/drawing/2014/main" id="{9D5EC765-4E92-5715-409A-3898B7BE2011}"/>
              </a:ext>
            </a:extLst>
          </p:cNvPr>
          <p:cNvSpPr>
            <a:spLocks noGrp="1"/>
          </p:cNvSpPr>
          <p:nvPr>
            <p:ph type="sldNum" sz="quarter" idx="12"/>
          </p:nvPr>
        </p:nvSpPr>
        <p:spPr>
          <a:xfrm>
            <a:off x="10191964" y="6130962"/>
            <a:ext cx="1884348" cy="604269"/>
          </a:xfrm>
        </p:spPr>
        <p:txBody>
          <a:bodyPr/>
          <a:lstStyle/>
          <a:p>
            <a:fld id="{34B7E4EF-A1BD-40F4-AB7B-04F084DD991D}" type="slidenum">
              <a:rPr lang="en-US" sz="1200" smtClean="0"/>
              <a:t>37</a:t>
            </a:fld>
            <a:endParaRPr lang="en-US" sz="1200" dirty="0"/>
          </a:p>
        </p:txBody>
      </p:sp>
      <p:pic>
        <p:nvPicPr>
          <p:cNvPr id="3" name="Picture 2">
            <a:extLst>
              <a:ext uri="{FF2B5EF4-FFF2-40B4-BE49-F238E27FC236}">
                <a16:creationId xmlns:a16="http://schemas.microsoft.com/office/drawing/2014/main" id="{9D0D95E6-A25E-BD7B-82C1-AAD65DA82653}"/>
              </a:ext>
            </a:extLst>
          </p:cNvPr>
          <p:cNvPicPr>
            <a:picLocks noChangeAspect="1"/>
          </p:cNvPicPr>
          <p:nvPr/>
        </p:nvPicPr>
        <p:blipFill>
          <a:blip r:embed="rId4"/>
          <a:stretch>
            <a:fillRect/>
          </a:stretch>
        </p:blipFill>
        <p:spPr>
          <a:xfrm>
            <a:off x="4623099" y="4811697"/>
            <a:ext cx="4176868" cy="1621400"/>
          </a:xfrm>
          <a:prstGeom prst="rect">
            <a:avLst/>
          </a:prstGeom>
        </p:spPr>
      </p:pic>
    </p:spTree>
    <p:extLst>
      <p:ext uri="{BB962C8B-B14F-4D97-AF65-F5344CB8AC3E}">
        <p14:creationId xmlns:p14="http://schemas.microsoft.com/office/powerpoint/2010/main" val="142803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42659-28AB-4110-BC8E-802E620AD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DAD0FA-ADF8-170E-B9A4-B392BE6AE46B}"/>
              </a:ext>
            </a:extLst>
          </p:cNvPr>
          <p:cNvSpPr>
            <a:spLocks noGrp="1"/>
          </p:cNvSpPr>
          <p:nvPr>
            <p:ph type="title"/>
          </p:nvPr>
        </p:nvSpPr>
        <p:spPr>
          <a:xfrm>
            <a:off x="612742" y="619342"/>
            <a:ext cx="3450211" cy="5470561"/>
          </a:xfrm>
        </p:spPr>
        <p:txBody>
          <a:bodyPr>
            <a:normAutofit/>
          </a:bodyPr>
          <a:lstStyle/>
          <a:p>
            <a:r>
              <a:rPr lang="en-US" sz="3700" dirty="0"/>
              <a:t>        WELLNESS SCREENING</a:t>
            </a:r>
          </a:p>
        </p:txBody>
      </p:sp>
      <p:pic>
        <p:nvPicPr>
          <p:cNvPr id="5" name="Picture 4">
            <a:extLst>
              <a:ext uri="{FF2B5EF4-FFF2-40B4-BE49-F238E27FC236}">
                <a16:creationId xmlns:a16="http://schemas.microsoft.com/office/drawing/2014/main" id="{B8E5E69F-0731-CC72-02ED-8E58A7D32F9A}"/>
              </a:ext>
            </a:extLst>
          </p:cNvPr>
          <p:cNvPicPr>
            <a:picLocks noChangeAspect="1"/>
          </p:cNvPicPr>
          <p:nvPr/>
        </p:nvPicPr>
        <p:blipFill>
          <a:blip r:embed="rId2"/>
          <a:stretch>
            <a:fillRect/>
          </a:stretch>
        </p:blipFill>
        <p:spPr>
          <a:xfrm>
            <a:off x="6034438" y="619342"/>
            <a:ext cx="4343223" cy="1685977"/>
          </a:xfrm>
          <a:prstGeom prst="rect">
            <a:avLst/>
          </a:prstGeom>
        </p:spPr>
      </p:pic>
      <p:cxnSp>
        <p:nvCxnSpPr>
          <p:cNvPr id="13" name="Straight Connector 12">
            <a:extLst>
              <a:ext uri="{FF2B5EF4-FFF2-40B4-BE49-F238E27FC236}">
                <a16:creationId xmlns:a16="http://schemas.microsoft.com/office/drawing/2014/main" id="{E05A236D-3B99-42C5-B169-B1521A2257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5695" y="2458813"/>
            <a:ext cx="70285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45B53A-3DF2-9048-F5E5-B82A72CC3F1C}"/>
              </a:ext>
            </a:extLst>
          </p:cNvPr>
          <p:cNvSpPr>
            <a:spLocks noGrp="1"/>
          </p:cNvSpPr>
          <p:nvPr>
            <p:ph idx="1"/>
          </p:nvPr>
        </p:nvSpPr>
        <p:spPr>
          <a:xfrm>
            <a:off x="3657600" y="2620652"/>
            <a:ext cx="8046672" cy="3469252"/>
          </a:xfrm>
        </p:spPr>
        <p:txBody>
          <a:bodyPr>
            <a:normAutofit lnSpcReduction="10000"/>
          </a:bodyPr>
          <a:lstStyle/>
          <a:p>
            <a:pPr marL="0" indent="0">
              <a:lnSpc>
                <a:spcPct val="101000"/>
              </a:lnSpc>
              <a:buNone/>
            </a:pPr>
            <a:r>
              <a:rPr lang="en-US" dirty="0"/>
              <a:t>There is a new structure to the program for 2023-2024</a:t>
            </a:r>
          </a:p>
          <a:p>
            <a:pPr marL="0" indent="0">
              <a:lnSpc>
                <a:spcPct val="101000"/>
              </a:lnSpc>
              <a:buNone/>
            </a:pPr>
            <a:r>
              <a:rPr lang="en-US" b="1" dirty="0"/>
              <a:t>Employees must complete their biometric screenings either onsite, offsite at the participating lab or with their Primary Care Physician between 8/1 and 10/6/2023.</a:t>
            </a:r>
          </a:p>
          <a:p>
            <a:pPr marL="0" indent="0">
              <a:lnSpc>
                <a:spcPct val="101000"/>
              </a:lnSpc>
              <a:buNone/>
            </a:pPr>
            <a:endParaRPr lang="en-US" b="1" u="sng" dirty="0">
              <a:solidFill>
                <a:srgbClr val="C00000"/>
              </a:solidFill>
            </a:endParaRPr>
          </a:p>
          <a:p>
            <a:pPr marL="0" indent="0">
              <a:lnSpc>
                <a:spcPct val="101000"/>
              </a:lnSpc>
              <a:buNone/>
            </a:pPr>
            <a:r>
              <a:rPr lang="en-US" b="1" u="sng" dirty="0">
                <a:solidFill>
                  <a:srgbClr val="C00000"/>
                </a:solidFill>
              </a:rPr>
              <a:t>All forms must be submitted to the Bravo portal no later than 10/13/2023.  No late submissions will be accepted.</a:t>
            </a:r>
          </a:p>
          <a:p>
            <a:pPr marL="0" indent="0">
              <a:lnSpc>
                <a:spcPct val="101000"/>
              </a:lnSpc>
              <a:buNone/>
            </a:pPr>
            <a:endParaRPr lang="en-US" dirty="0"/>
          </a:p>
          <a:p>
            <a:pPr marL="0" indent="0">
              <a:lnSpc>
                <a:spcPct val="101000"/>
              </a:lnSpc>
              <a:buNone/>
            </a:pPr>
            <a:r>
              <a:rPr lang="en-US" dirty="0"/>
              <a:t>WATCH YOUR EMAILS FOR MORE INFORMATION ON THE BRAVO WELLNESS BIOMETRIC SCREENING</a:t>
            </a:r>
          </a:p>
        </p:txBody>
      </p:sp>
      <p:sp>
        <p:nvSpPr>
          <p:cNvPr id="6" name="Slide Number Placeholder 5">
            <a:extLst>
              <a:ext uri="{FF2B5EF4-FFF2-40B4-BE49-F238E27FC236}">
                <a16:creationId xmlns:a16="http://schemas.microsoft.com/office/drawing/2014/main" id="{E848E116-FB7F-75A0-A6CE-64EC585F3C36}"/>
              </a:ext>
            </a:extLst>
          </p:cNvPr>
          <p:cNvSpPr>
            <a:spLocks noGrp="1"/>
          </p:cNvSpPr>
          <p:nvPr>
            <p:ph type="sldNum" sz="quarter" idx="12"/>
          </p:nvPr>
        </p:nvSpPr>
        <p:spPr>
          <a:xfrm>
            <a:off x="10146794" y="6171817"/>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38</a:t>
            </a:fld>
            <a:endParaRPr lang="en-US" sz="1200" dirty="0"/>
          </a:p>
        </p:txBody>
      </p:sp>
    </p:spTree>
    <p:extLst>
      <p:ext uri="{BB962C8B-B14F-4D97-AF65-F5344CB8AC3E}">
        <p14:creationId xmlns:p14="http://schemas.microsoft.com/office/powerpoint/2010/main" val="116797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42659-28AB-4110-BC8E-802E620ADD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DAD0FA-ADF8-170E-B9A4-B392BE6AE46B}"/>
              </a:ext>
            </a:extLst>
          </p:cNvPr>
          <p:cNvSpPr>
            <a:spLocks noGrp="1"/>
          </p:cNvSpPr>
          <p:nvPr>
            <p:ph type="title"/>
          </p:nvPr>
        </p:nvSpPr>
        <p:spPr>
          <a:xfrm>
            <a:off x="612742" y="619342"/>
            <a:ext cx="3450211" cy="5470561"/>
          </a:xfrm>
        </p:spPr>
        <p:txBody>
          <a:bodyPr>
            <a:normAutofit/>
          </a:bodyPr>
          <a:lstStyle/>
          <a:p>
            <a:r>
              <a:rPr lang="en-US" sz="3100" dirty="0"/>
              <a:t>        </a:t>
            </a:r>
            <a:br>
              <a:rPr lang="en-US" sz="3100" dirty="0"/>
            </a:br>
            <a:r>
              <a:rPr lang="en-US" sz="3100" dirty="0"/>
              <a:t>REGISTRATION IS IMPORTANT!!</a:t>
            </a:r>
          </a:p>
        </p:txBody>
      </p:sp>
      <p:pic>
        <p:nvPicPr>
          <p:cNvPr id="5" name="Picture 4">
            <a:extLst>
              <a:ext uri="{FF2B5EF4-FFF2-40B4-BE49-F238E27FC236}">
                <a16:creationId xmlns:a16="http://schemas.microsoft.com/office/drawing/2014/main" id="{B8E5E69F-0731-CC72-02ED-8E58A7D32F9A}"/>
              </a:ext>
            </a:extLst>
          </p:cNvPr>
          <p:cNvPicPr>
            <a:picLocks noChangeAspect="1"/>
          </p:cNvPicPr>
          <p:nvPr/>
        </p:nvPicPr>
        <p:blipFill>
          <a:blip r:embed="rId2"/>
          <a:stretch>
            <a:fillRect/>
          </a:stretch>
        </p:blipFill>
        <p:spPr>
          <a:xfrm>
            <a:off x="6034438" y="619342"/>
            <a:ext cx="4343223" cy="1685977"/>
          </a:xfrm>
          <a:prstGeom prst="rect">
            <a:avLst/>
          </a:prstGeom>
        </p:spPr>
      </p:pic>
      <p:cxnSp>
        <p:nvCxnSpPr>
          <p:cNvPr id="13" name="Straight Connector 12">
            <a:extLst>
              <a:ext uri="{FF2B5EF4-FFF2-40B4-BE49-F238E27FC236}">
                <a16:creationId xmlns:a16="http://schemas.microsoft.com/office/drawing/2014/main" id="{E05A236D-3B99-42C5-B169-B1521A2257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5695" y="2458813"/>
            <a:ext cx="702857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D45B53A-3DF2-9048-F5E5-B82A72CC3F1C}"/>
              </a:ext>
            </a:extLst>
          </p:cNvPr>
          <p:cNvSpPr>
            <a:spLocks noGrp="1"/>
          </p:cNvSpPr>
          <p:nvPr>
            <p:ph idx="1"/>
          </p:nvPr>
        </p:nvSpPr>
        <p:spPr>
          <a:xfrm>
            <a:off x="955497" y="2620652"/>
            <a:ext cx="10748775" cy="3469252"/>
          </a:xfrm>
        </p:spPr>
        <p:txBody>
          <a:bodyPr>
            <a:noAutofit/>
          </a:bodyPr>
          <a:lstStyle/>
          <a:p>
            <a:pPr>
              <a:lnSpc>
                <a:spcPct val="101000"/>
              </a:lnSpc>
              <a:buFontTx/>
              <a:buChar char="-"/>
            </a:pPr>
            <a:r>
              <a:rPr lang="en-US" sz="1600" dirty="0"/>
              <a:t>As long as you are enrolled in one of the PTHS District sponsored BCBSIL health plans, you are eligible to participate in the Bravo Wellness Program.</a:t>
            </a:r>
          </a:p>
          <a:p>
            <a:pPr>
              <a:lnSpc>
                <a:spcPct val="101000"/>
              </a:lnSpc>
              <a:buFontTx/>
              <a:buChar char="-"/>
            </a:pPr>
            <a:r>
              <a:rPr lang="en-US" sz="1600" dirty="0"/>
              <a:t>To get started after </a:t>
            </a:r>
            <a:r>
              <a:rPr lang="en-US" sz="1600" dirty="0">
                <a:highlight>
                  <a:srgbClr val="FFFF00"/>
                </a:highlight>
              </a:rPr>
              <a:t>xxxdate pending from Roger </a:t>
            </a:r>
            <a:r>
              <a:rPr lang="en-US" sz="1600" dirty="0"/>
              <a:t>visit the Bravo portal at </a:t>
            </a:r>
            <a:r>
              <a:rPr lang="en-US" sz="1600" b="1" u="sng" dirty="0"/>
              <a:t>my.bravowell.com/proviso  </a:t>
            </a:r>
            <a:r>
              <a:rPr lang="en-US" sz="1600" dirty="0"/>
              <a:t>or call directly to 1-844-925-2782</a:t>
            </a:r>
          </a:p>
          <a:p>
            <a:pPr lvl="1">
              <a:lnSpc>
                <a:spcPct val="101000"/>
              </a:lnSpc>
              <a:buFontTx/>
              <a:buChar char="-"/>
            </a:pPr>
            <a:r>
              <a:rPr lang="en-US" sz="1600" dirty="0"/>
              <a:t>If you are already registered from last year, you do not need to re-register.  </a:t>
            </a:r>
            <a:endParaRPr lang="en-US" sz="1600" dirty="0">
              <a:highlight>
                <a:srgbClr val="FFFF00"/>
              </a:highlight>
            </a:endParaRPr>
          </a:p>
          <a:p>
            <a:pPr>
              <a:lnSpc>
                <a:spcPct val="101000"/>
              </a:lnSpc>
              <a:buFontTx/>
              <a:buChar char="-"/>
            </a:pPr>
            <a:r>
              <a:rPr lang="en-US" sz="1600" dirty="0"/>
              <a:t>You have an opportunity to earn </a:t>
            </a:r>
            <a:r>
              <a:rPr lang="en-US" sz="1600" b="1" dirty="0"/>
              <a:t>up to $1,255 per year </a:t>
            </a:r>
            <a:r>
              <a:rPr lang="en-US" sz="1600" dirty="0"/>
              <a:t>in free money, which is placed on a rewards debit card.  Use your money for any purchase, anywhere you shop!  It does not need to be related to healthcare costs.</a:t>
            </a:r>
          </a:p>
          <a:p>
            <a:pPr lvl="1">
              <a:lnSpc>
                <a:spcPct val="101000"/>
              </a:lnSpc>
              <a:buFontTx/>
              <a:buChar char="-"/>
            </a:pPr>
            <a:r>
              <a:rPr lang="en-US" sz="1600" dirty="0"/>
              <a:t>If you already have a debit card in your possession, DO NOT DISPOSE OF IT until it expires.  Your card will be reloaded as you earn rewards money.</a:t>
            </a:r>
          </a:p>
          <a:p>
            <a:pPr>
              <a:lnSpc>
                <a:spcPct val="101000"/>
              </a:lnSpc>
              <a:buFontTx/>
              <a:buChar char="-"/>
            </a:pPr>
            <a:r>
              <a:rPr lang="en-US" sz="1600" dirty="0"/>
              <a:t>Program completion dates are outlined, refer to your Bravo email for more information. </a:t>
            </a:r>
          </a:p>
          <a:p>
            <a:pPr>
              <a:lnSpc>
                <a:spcPct val="101000"/>
              </a:lnSpc>
              <a:buFontTx/>
              <a:buChar char="-"/>
            </a:pPr>
            <a:r>
              <a:rPr lang="en-US" sz="1600" dirty="0"/>
              <a:t>Upcoming important dates for onsite health screening &amp; flu shot inoculation will be announced.  We are finalizing October dates at all 3 schools, so watch your emails for more information.</a:t>
            </a:r>
          </a:p>
        </p:txBody>
      </p:sp>
      <p:sp>
        <p:nvSpPr>
          <p:cNvPr id="6" name="Slide Number Placeholder 5">
            <a:extLst>
              <a:ext uri="{FF2B5EF4-FFF2-40B4-BE49-F238E27FC236}">
                <a16:creationId xmlns:a16="http://schemas.microsoft.com/office/drawing/2014/main" id="{E848E116-FB7F-75A0-A6CE-64EC585F3C36}"/>
              </a:ext>
            </a:extLst>
          </p:cNvPr>
          <p:cNvSpPr>
            <a:spLocks noGrp="1"/>
          </p:cNvSpPr>
          <p:nvPr>
            <p:ph type="sldNum" sz="quarter" idx="12"/>
          </p:nvPr>
        </p:nvSpPr>
        <p:spPr>
          <a:xfrm>
            <a:off x="10150158" y="6153792"/>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39</a:t>
            </a:fld>
            <a:endParaRPr lang="en-US" sz="1200" dirty="0"/>
          </a:p>
        </p:txBody>
      </p:sp>
    </p:spTree>
    <p:extLst>
      <p:ext uri="{BB962C8B-B14F-4D97-AF65-F5344CB8AC3E}">
        <p14:creationId xmlns:p14="http://schemas.microsoft.com/office/powerpoint/2010/main" val="73518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46580" y="568345"/>
            <a:ext cx="9701953" cy="1560716"/>
          </a:xfrm>
        </p:spPr>
        <p:txBody>
          <a:bodyPr>
            <a:normAutofit/>
          </a:bodyPr>
          <a:lstStyle/>
          <a:p>
            <a:pPr algn="ctr"/>
            <a:r>
              <a:rPr lang="en-US" dirty="0"/>
              <a:t>OPEN ENROLLMENT OVERVIEW</a:t>
            </a:r>
            <a:br>
              <a:rPr lang="en-US" dirty="0"/>
            </a:br>
            <a:r>
              <a:rPr lang="en-US" dirty="0"/>
              <a:t>(per your email on 8/8/2023)</a:t>
            </a:r>
          </a:p>
        </p:txBody>
      </p:sp>
      <p:sp>
        <p:nvSpPr>
          <p:cNvPr id="3" name="Slide Number Placeholder 2">
            <a:extLst>
              <a:ext uri="{FF2B5EF4-FFF2-40B4-BE49-F238E27FC236}">
                <a16:creationId xmlns:a16="http://schemas.microsoft.com/office/drawing/2014/main" id="{FD47C1D7-BF3A-B729-809B-A22C2942FF1D}"/>
              </a:ext>
            </a:extLst>
          </p:cNvPr>
          <p:cNvSpPr>
            <a:spLocks noGrp="1"/>
          </p:cNvSpPr>
          <p:nvPr>
            <p:ph type="sldNum" sz="quarter" idx="12"/>
          </p:nvPr>
        </p:nvSpPr>
        <p:spPr>
          <a:xfrm>
            <a:off x="11116980" y="6171690"/>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4</a:t>
            </a:fld>
            <a:endParaRPr lang="en-US" sz="1200" dirty="0"/>
          </a:p>
        </p:txBody>
      </p:sp>
      <p:cxnSp>
        <p:nvCxnSpPr>
          <p:cNvPr id="26" name="Straight Connector 25">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9" name="Text Placeholder 2">
            <a:extLst>
              <a:ext uri="{FF2B5EF4-FFF2-40B4-BE49-F238E27FC236}">
                <a16:creationId xmlns:a16="http://schemas.microsoft.com/office/drawing/2014/main" id="{2747A416-C3EC-419B-A986-05A427FE842D}"/>
              </a:ext>
            </a:extLst>
          </p:cNvPr>
          <p:cNvGraphicFramePr>
            <a:graphicFrameLocks noGrp="1"/>
          </p:cNvGraphicFramePr>
          <p:nvPr>
            <p:ph idx="1"/>
            <p:extLst>
              <p:ext uri="{D42A27DB-BD31-4B8C-83A1-F6EECF244321}">
                <p14:modId xmlns:p14="http://schemas.microsoft.com/office/powerpoint/2010/main" val="4176546724"/>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42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F86C-CC28-449A-839D-784FB3204499}"/>
              </a:ext>
            </a:extLst>
          </p:cNvPr>
          <p:cNvSpPr>
            <a:spLocks noGrp="1"/>
          </p:cNvSpPr>
          <p:nvPr>
            <p:ph type="title"/>
          </p:nvPr>
        </p:nvSpPr>
        <p:spPr>
          <a:xfrm>
            <a:off x="1979720" y="568345"/>
            <a:ext cx="9724551" cy="1560716"/>
          </a:xfrm>
        </p:spPr>
        <p:txBody>
          <a:bodyPr vert="horz" lIns="91440" tIns="45720" rIns="91440" bIns="45720" rtlCol="0" anchor="t">
            <a:normAutofit/>
          </a:bodyPr>
          <a:lstStyle/>
          <a:p>
            <a:r>
              <a:rPr lang="en-US" sz="3700" dirty="0"/>
              <a:t>BRAVO WELLNESS</a:t>
            </a:r>
            <a:br>
              <a:rPr lang="en-US" sz="3700" dirty="0"/>
            </a:br>
            <a:r>
              <a:rPr lang="en-US" sz="3700" dirty="0"/>
              <a:t>PROGRAM PLAN DESIGN </a:t>
            </a:r>
            <a:r>
              <a:rPr lang="en-US" sz="2800" dirty="0"/>
              <a:t>(new structure)</a:t>
            </a:r>
          </a:p>
        </p:txBody>
      </p:sp>
      <p:sp>
        <p:nvSpPr>
          <p:cNvPr id="8" name="Slide Number Placeholder 7">
            <a:extLst>
              <a:ext uri="{FF2B5EF4-FFF2-40B4-BE49-F238E27FC236}">
                <a16:creationId xmlns:a16="http://schemas.microsoft.com/office/drawing/2014/main" id="{CAD9B88D-78FD-7389-5978-EC861F583265}"/>
              </a:ext>
            </a:extLst>
          </p:cNvPr>
          <p:cNvSpPr>
            <a:spLocks noGrp="1"/>
          </p:cNvSpPr>
          <p:nvPr>
            <p:ph type="sldNum" sz="quarter" idx="12"/>
          </p:nvPr>
        </p:nvSpPr>
        <p:spPr>
          <a:xfrm>
            <a:off x="11516710" y="6111841"/>
            <a:ext cx="523280" cy="604269"/>
          </a:xfrm>
        </p:spPr>
        <p:txBody>
          <a:bodyPr/>
          <a:lstStyle/>
          <a:p>
            <a:fld id="{34B7E4EF-A1BD-40F4-AB7B-04F084DD991D}" type="slidenum">
              <a:rPr lang="en-US" sz="1200" smtClean="0"/>
              <a:t>40</a:t>
            </a:fld>
            <a:endParaRPr lang="en-US" sz="1200" dirty="0"/>
          </a:p>
        </p:txBody>
      </p:sp>
      <p:sp>
        <p:nvSpPr>
          <p:cNvPr id="4" name="TextBox 3">
            <a:extLst>
              <a:ext uri="{FF2B5EF4-FFF2-40B4-BE49-F238E27FC236}">
                <a16:creationId xmlns:a16="http://schemas.microsoft.com/office/drawing/2014/main" id="{6AEE2311-C878-4160-8853-BCA3C29783B8}"/>
              </a:ext>
            </a:extLst>
          </p:cNvPr>
          <p:cNvSpPr txBox="1"/>
          <p:nvPr/>
        </p:nvSpPr>
        <p:spPr>
          <a:xfrm>
            <a:off x="8602061" y="2129061"/>
            <a:ext cx="3311772" cy="3206234"/>
          </a:xfrm>
          <a:prstGeom prst="rect">
            <a:avLst/>
          </a:prstGeom>
        </p:spPr>
        <p:txBody>
          <a:bodyPr vert="horz" lIns="91440" tIns="45720" rIns="91440" bIns="45720" rtlCol="0">
            <a:normAutofit/>
          </a:bodyPr>
          <a:lstStyle/>
          <a:p>
            <a:pPr marR="0" lvl="0" defTabSz="914400" fontAlgn="auto">
              <a:lnSpc>
                <a:spcPct val="111000"/>
              </a:lnSpc>
              <a:spcBef>
                <a:spcPts val="930"/>
              </a:spcBef>
              <a:spcAft>
                <a:spcPts val="0"/>
              </a:spcAft>
              <a:buClr>
                <a:srgbClr val="202C2E"/>
              </a:buClr>
              <a:buSzPts val="1600"/>
              <a:tabLst>
                <a:tab pos="691515" algn="l"/>
              </a:tabLst>
              <a:defRPr/>
            </a:pPr>
            <a:r>
              <a:rPr lang="en-US" sz="1600" spc="5" dirty="0">
                <a:solidFill>
                  <a:schemeClr val="tx2">
                    <a:lumMod val="75000"/>
                    <a:lumOff val="25000"/>
                  </a:schemeClr>
                </a:solidFill>
              </a:rPr>
              <a:t>NOTE:  Plan design is valid thru 7/31/2024 &amp; may be altered at any time based on government mandates</a:t>
            </a:r>
            <a:endParaRPr kumimoji="0" lang="en-US" sz="1600" b="0" i="0" u="none" strike="noStrike" cap="none" spc="0" normalizeH="0" baseline="0" noProof="0" dirty="0">
              <a:ln>
                <a:noFill/>
              </a:ln>
              <a:solidFill>
                <a:schemeClr val="tx2">
                  <a:lumMod val="75000"/>
                  <a:lumOff val="25000"/>
                </a:schemeClr>
              </a:solidFill>
              <a:effectLst/>
              <a:uLnTx/>
              <a:uFillTx/>
            </a:endParaRPr>
          </a:p>
        </p:txBody>
      </p:sp>
      <p:pic>
        <p:nvPicPr>
          <p:cNvPr id="7" name="Picture 6">
            <a:extLst>
              <a:ext uri="{FF2B5EF4-FFF2-40B4-BE49-F238E27FC236}">
                <a16:creationId xmlns:a16="http://schemas.microsoft.com/office/drawing/2014/main" id="{4181D5E0-2D6F-6956-3D6C-F48E81FB8DDF}"/>
              </a:ext>
            </a:extLst>
          </p:cNvPr>
          <p:cNvPicPr>
            <a:picLocks noChangeAspect="1"/>
          </p:cNvPicPr>
          <p:nvPr/>
        </p:nvPicPr>
        <p:blipFill>
          <a:blip r:embed="rId2"/>
          <a:stretch>
            <a:fillRect/>
          </a:stretch>
        </p:blipFill>
        <p:spPr>
          <a:xfrm>
            <a:off x="9239239" y="3201341"/>
            <a:ext cx="2151374" cy="2133954"/>
          </a:xfrm>
          <a:prstGeom prst="rect">
            <a:avLst/>
          </a:prstGeom>
        </p:spPr>
      </p:pic>
      <p:pic>
        <p:nvPicPr>
          <p:cNvPr id="3" name="Picture 2">
            <a:extLst>
              <a:ext uri="{FF2B5EF4-FFF2-40B4-BE49-F238E27FC236}">
                <a16:creationId xmlns:a16="http://schemas.microsoft.com/office/drawing/2014/main" id="{C4E13378-B99A-9FF1-B6EF-F5EE16DE6B89}"/>
              </a:ext>
            </a:extLst>
          </p:cNvPr>
          <p:cNvPicPr>
            <a:picLocks noChangeAspect="1"/>
          </p:cNvPicPr>
          <p:nvPr/>
        </p:nvPicPr>
        <p:blipFill>
          <a:blip r:embed="rId3"/>
          <a:stretch>
            <a:fillRect/>
          </a:stretch>
        </p:blipFill>
        <p:spPr>
          <a:xfrm>
            <a:off x="1573744" y="2195306"/>
            <a:ext cx="6903720" cy="3848822"/>
          </a:xfrm>
          <a:prstGeom prst="rect">
            <a:avLst/>
          </a:prstGeom>
        </p:spPr>
      </p:pic>
    </p:spTree>
    <p:extLst>
      <p:ext uri="{BB962C8B-B14F-4D97-AF65-F5344CB8AC3E}">
        <p14:creationId xmlns:p14="http://schemas.microsoft.com/office/powerpoint/2010/main" val="3902057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9DFB09-D894-4BFD-BAFE-3042CFF0C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D306AF4-0B70-4A1F-9120-98D23F58FC9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2" name="Rectangle: Rounded Corners 11">
            <a:extLst>
              <a:ext uri="{FF2B5EF4-FFF2-40B4-BE49-F238E27FC236}">
                <a16:creationId xmlns:a16="http://schemas.microsoft.com/office/drawing/2014/main" id="{E956DDF7-7F41-4387-96F3-F5EACC7CA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160" y="512064"/>
            <a:ext cx="11155680" cy="5833872"/>
          </a:xfrm>
          <a:prstGeom prst="roundRect">
            <a:avLst>
              <a:gd name="adj" fmla="val 61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20">
            <a:extLst>
              <a:ext uri="{FF2B5EF4-FFF2-40B4-BE49-F238E27FC236}">
                <a16:creationId xmlns:a16="http://schemas.microsoft.com/office/drawing/2014/main" id="{4AD8082C-1C76-453B-817F-ACE1C34C9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061" y="678046"/>
            <a:ext cx="10821878" cy="5501909"/>
          </a:xfrm>
          <a:prstGeom prst="roundRect">
            <a:avLst>
              <a:gd name="adj" fmla="val 4760"/>
            </a:avLst>
          </a:prstGeom>
          <a:solidFill>
            <a:srgbClr val="FFFFFF"/>
          </a:solid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descr="Logo, company name&#10;&#10;Description automatically generated">
            <a:extLst>
              <a:ext uri="{FF2B5EF4-FFF2-40B4-BE49-F238E27FC236}">
                <a16:creationId xmlns:a16="http://schemas.microsoft.com/office/drawing/2014/main" id="{055B6FA9-2429-4DD5-8E3E-C95A312DF351}"/>
              </a:ext>
            </a:extLst>
          </p:cNvPr>
          <p:cNvPicPr>
            <a:picLocks noChangeAspect="1"/>
          </p:cNvPicPr>
          <p:nvPr/>
        </p:nvPicPr>
        <p:blipFill rotWithShape="1">
          <a:blip r:embed="rId3"/>
          <a:srcRect t="21516" r="1" b="16935"/>
          <a:stretch/>
        </p:blipFill>
        <p:spPr>
          <a:xfrm>
            <a:off x="1905328" y="1288145"/>
            <a:ext cx="8381343" cy="4281710"/>
          </a:xfrm>
          <a:prstGeom prst="rect">
            <a:avLst/>
          </a:prstGeom>
        </p:spPr>
      </p:pic>
      <p:sp>
        <p:nvSpPr>
          <p:cNvPr id="3" name="Slide Number Placeholder 2">
            <a:extLst>
              <a:ext uri="{FF2B5EF4-FFF2-40B4-BE49-F238E27FC236}">
                <a16:creationId xmlns:a16="http://schemas.microsoft.com/office/drawing/2014/main" id="{8E99C9D2-735A-9E9D-0DD8-8046E86B0E5C}"/>
              </a:ext>
            </a:extLst>
          </p:cNvPr>
          <p:cNvSpPr>
            <a:spLocks noGrp="1"/>
          </p:cNvSpPr>
          <p:nvPr>
            <p:ph type="sldNum" sz="quarter" idx="12"/>
          </p:nvPr>
        </p:nvSpPr>
        <p:spPr>
          <a:xfrm>
            <a:off x="9650165" y="5735837"/>
            <a:ext cx="1521047" cy="365125"/>
          </a:xfrm>
        </p:spPr>
        <p:txBody>
          <a:bodyPr anchor="ctr">
            <a:normAutofit/>
          </a:bodyPr>
          <a:lstStyle/>
          <a:p>
            <a:pPr>
              <a:spcAft>
                <a:spcPts val="600"/>
              </a:spcAft>
            </a:pPr>
            <a:fld id="{34B7E4EF-A1BD-40F4-AB7B-04F084DD991D}" type="slidenum">
              <a:rPr lang="en-US" sz="1200">
                <a:solidFill>
                  <a:srgbClr val="000000"/>
                </a:solidFill>
              </a:rPr>
              <a:pPr>
                <a:spcAft>
                  <a:spcPts val="600"/>
                </a:spcAft>
              </a:pPr>
              <a:t>41</a:t>
            </a:fld>
            <a:endParaRPr lang="en-US" sz="1200" dirty="0">
              <a:solidFill>
                <a:srgbClr val="000000"/>
              </a:solidFill>
            </a:endParaRPr>
          </a:p>
        </p:txBody>
      </p:sp>
    </p:spTree>
    <p:extLst>
      <p:ext uri="{BB962C8B-B14F-4D97-AF65-F5344CB8AC3E}">
        <p14:creationId xmlns:p14="http://schemas.microsoft.com/office/powerpoint/2010/main" val="4206008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9116-E15E-4FE9-A576-0DC55DAC52F6}"/>
              </a:ext>
            </a:extLst>
          </p:cNvPr>
          <p:cNvSpPr>
            <a:spLocks noGrp="1"/>
          </p:cNvSpPr>
          <p:nvPr>
            <p:ph type="title"/>
          </p:nvPr>
        </p:nvSpPr>
        <p:spPr>
          <a:xfrm>
            <a:off x="6347534" y="917073"/>
            <a:ext cx="4903433" cy="687855"/>
          </a:xfrm>
          <a:solidFill>
            <a:schemeClr val="bg1"/>
          </a:solidFill>
        </p:spPr>
        <p:txBody>
          <a:bodyPr>
            <a:normAutofit/>
          </a:bodyPr>
          <a:lstStyle/>
          <a:p>
            <a:pPr algn="ctr"/>
            <a:r>
              <a:rPr lang="en-US" sz="3200" dirty="0">
                <a:solidFill>
                  <a:schemeClr val="tx1"/>
                </a:solidFill>
              </a:rPr>
              <a:t>TELEMEDICINE </a:t>
            </a:r>
          </a:p>
        </p:txBody>
      </p:sp>
      <p:sp>
        <p:nvSpPr>
          <p:cNvPr id="9" name="Content Placeholder 8">
            <a:extLst>
              <a:ext uri="{FF2B5EF4-FFF2-40B4-BE49-F238E27FC236}">
                <a16:creationId xmlns:a16="http://schemas.microsoft.com/office/drawing/2014/main" id="{91A93985-3B36-4923-80C9-ECFBD262C849}"/>
              </a:ext>
            </a:extLst>
          </p:cNvPr>
          <p:cNvSpPr>
            <a:spLocks noGrp="1"/>
          </p:cNvSpPr>
          <p:nvPr>
            <p:ph idx="1"/>
          </p:nvPr>
        </p:nvSpPr>
        <p:spPr>
          <a:xfrm>
            <a:off x="3311371" y="2237173"/>
            <a:ext cx="8429115" cy="4385300"/>
          </a:xfrm>
        </p:spPr>
        <p:txBody>
          <a:bodyPr>
            <a:normAutofit/>
          </a:bodyPr>
          <a:lstStyle/>
          <a:p>
            <a:pPr>
              <a:buClr>
                <a:srgbClr val="03C2F9"/>
              </a:buClr>
            </a:pPr>
            <a:r>
              <a:rPr lang="en-US" sz="1600" dirty="0">
                <a:solidFill>
                  <a:srgbClr val="000000"/>
                </a:solidFill>
              </a:rPr>
              <a:t>Enrollment is automatic when you select a BCBSIL group health plan offered by PTHS.  Your dependents may also use this program</a:t>
            </a:r>
          </a:p>
          <a:p>
            <a:pPr>
              <a:buClr>
                <a:srgbClr val="03C2F9"/>
              </a:buClr>
            </a:pPr>
            <a:r>
              <a:rPr lang="en-US" sz="1600" dirty="0">
                <a:solidFill>
                  <a:srgbClr val="000000"/>
                </a:solidFill>
              </a:rPr>
              <a:t>Consultations at no cost for Non-Emergent ailments such as colds, flu, earache/infections, strep throat, sinus infections, rash, burns, etc.</a:t>
            </a:r>
          </a:p>
          <a:p>
            <a:pPr>
              <a:buClr>
                <a:srgbClr val="03C2F9"/>
              </a:buClr>
            </a:pPr>
            <a:r>
              <a:rPr lang="en-US" sz="1600" dirty="0">
                <a:solidFill>
                  <a:srgbClr val="000000"/>
                </a:solidFill>
              </a:rPr>
              <a:t>ER avoidance for non-emergent conditions helps your overall BCBS plan costs</a:t>
            </a:r>
          </a:p>
          <a:p>
            <a:pPr>
              <a:buClr>
                <a:srgbClr val="03C2F9"/>
              </a:buClr>
            </a:pPr>
            <a:r>
              <a:rPr lang="en-US" sz="1600" dirty="0">
                <a:solidFill>
                  <a:srgbClr val="000000"/>
                </a:solidFill>
              </a:rPr>
              <a:t>If a prescription is written, you will pay that cost</a:t>
            </a:r>
          </a:p>
          <a:p>
            <a:pPr>
              <a:buClr>
                <a:srgbClr val="03C2F9"/>
              </a:buClr>
            </a:pPr>
            <a:r>
              <a:rPr lang="en-US" sz="1600" dirty="0">
                <a:solidFill>
                  <a:srgbClr val="000000"/>
                </a:solidFill>
              </a:rPr>
              <a:t>Available 24/7/365 even when you are traveling away from home</a:t>
            </a:r>
          </a:p>
          <a:p>
            <a:pPr>
              <a:buClr>
                <a:srgbClr val="03C2F9"/>
              </a:buClr>
            </a:pPr>
            <a:r>
              <a:rPr lang="en-US" sz="1600" dirty="0">
                <a:solidFill>
                  <a:srgbClr val="000000"/>
                </a:solidFill>
              </a:rPr>
              <a:t>You will need to register </a:t>
            </a:r>
            <a:r>
              <a:rPr lang="en-US" sz="1600" b="1" i="1" u="sng" dirty="0">
                <a:solidFill>
                  <a:srgbClr val="000000"/>
                </a:solidFill>
              </a:rPr>
              <a:t>BEFORE</a:t>
            </a:r>
            <a:r>
              <a:rPr lang="en-US" sz="1600" dirty="0">
                <a:solidFill>
                  <a:srgbClr val="000000"/>
                </a:solidFill>
              </a:rPr>
              <a:t> using the benefit; each EE and dependent only need to register once.  Any dependent over 18 must register themselves. </a:t>
            </a:r>
          </a:p>
          <a:p>
            <a:pPr>
              <a:buClr>
                <a:srgbClr val="03C2F9"/>
              </a:buClr>
            </a:pPr>
            <a:r>
              <a:rPr lang="en-US" sz="1600" dirty="0">
                <a:solidFill>
                  <a:srgbClr val="000000"/>
                </a:solidFill>
              </a:rPr>
              <a:t>Download the App in addition to seeking a consultation</a:t>
            </a:r>
          </a:p>
          <a:p>
            <a:pPr>
              <a:buClr>
                <a:srgbClr val="03C2F9"/>
              </a:buClr>
            </a:pPr>
            <a:r>
              <a:rPr lang="en-US" sz="1600" dirty="0">
                <a:solidFill>
                  <a:srgbClr val="0070C0"/>
                </a:solidFill>
                <a:hlinkClick r:id="rId2">
                  <a:extLst>
                    <a:ext uri="{A12FA001-AC4F-418D-AE19-62706E023703}">
                      <ahyp:hlinkClr xmlns:ahyp="http://schemas.microsoft.com/office/drawing/2018/hyperlinkcolor" val="tx"/>
                    </a:ext>
                  </a:extLst>
                </a:hlinkClick>
              </a:rPr>
              <a:t>https://www.teladoc.com/start/</a:t>
            </a:r>
            <a:endParaRPr lang="en-US" sz="1600" dirty="0">
              <a:solidFill>
                <a:srgbClr val="0070C0"/>
              </a:solidFill>
            </a:endParaRPr>
          </a:p>
        </p:txBody>
      </p:sp>
      <p:sp>
        <p:nvSpPr>
          <p:cNvPr id="3" name="Slide Number Placeholder 2">
            <a:extLst>
              <a:ext uri="{FF2B5EF4-FFF2-40B4-BE49-F238E27FC236}">
                <a16:creationId xmlns:a16="http://schemas.microsoft.com/office/drawing/2014/main" id="{6DDB9E91-1473-C953-30EA-96F9C8322845}"/>
              </a:ext>
            </a:extLst>
          </p:cNvPr>
          <p:cNvSpPr>
            <a:spLocks noGrp="1"/>
          </p:cNvSpPr>
          <p:nvPr>
            <p:ph type="sldNum" sz="quarter" idx="12"/>
          </p:nvPr>
        </p:nvSpPr>
        <p:spPr>
          <a:xfrm>
            <a:off x="10093803" y="6018204"/>
            <a:ext cx="1884348" cy="604269"/>
          </a:xfrm>
        </p:spPr>
        <p:txBody>
          <a:bodyPr/>
          <a:lstStyle/>
          <a:p>
            <a:r>
              <a:rPr lang="en-US" sz="1200" dirty="0"/>
              <a:t>42</a:t>
            </a:r>
          </a:p>
        </p:txBody>
      </p:sp>
      <p:pic>
        <p:nvPicPr>
          <p:cNvPr id="1028" name="Picture 4" descr="Teladoc – Bethany Benefit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383" y="358328"/>
            <a:ext cx="1921189" cy="15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74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E13A7-B037-442C-BEAC-CABC7F36B064}"/>
              </a:ext>
            </a:extLst>
          </p:cNvPr>
          <p:cNvPicPr>
            <a:picLocks noChangeAspect="1"/>
          </p:cNvPicPr>
          <p:nvPr/>
        </p:nvPicPr>
        <p:blipFill>
          <a:blip r:embed="rId2"/>
          <a:stretch>
            <a:fillRect/>
          </a:stretch>
        </p:blipFill>
        <p:spPr>
          <a:xfrm>
            <a:off x="3998735" y="622556"/>
            <a:ext cx="7287237" cy="638175"/>
          </a:xfrm>
          <a:prstGeom prst="rect">
            <a:avLst/>
          </a:prstGeom>
        </p:spPr>
      </p:pic>
      <p:pic>
        <p:nvPicPr>
          <p:cNvPr id="3" name="Picture 2">
            <a:extLst>
              <a:ext uri="{FF2B5EF4-FFF2-40B4-BE49-F238E27FC236}">
                <a16:creationId xmlns:a16="http://schemas.microsoft.com/office/drawing/2014/main" id="{8B5CA0AF-9550-4096-975D-FB01CB2458BF}"/>
              </a:ext>
            </a:extLst>
          </p:cNvPr>
          <p:cNvPicPr>
            <a:picLocks noChangeAspect="1"/>
          </p:cNvPicPr>
          <p:nvPr/>
        </p:nvPicPr>
        <p:blipFill>
          <a:blip r:embed="rId3"/>
          <a:stretch>
            <a:fillRect/>
          </a:stretch>
        </p:blipFill>
        <p:spPr>
          <a:xfrm>
            <a:off x="720955" y="1371599"/>
            <a:ext cx="10565017" cy="4385734"/>
          </a:xfrm>
          <a:prstGeom prst="rect">
            <a:avLst/>
          </a:prstGeom>
        </p:spPr>
      </p:pic>
      <p:pic>
        <p:nvPicPr>
          <p:cNvPr id="4" name="Picture 3">
            <a:extLst>
              <a:ext uri="{FF2B5EF4-FFF2-40B4-BE49-F238E27FC236}">
                <a16:creationId xmlns:a16="http://schemas.microsoft.com/office/drawing/2014/main" id="{6C3F3F47-F00A-4F32-B391-4D86EB1AF29C}"/>
              </a:ext>
            </a:extLst>
          </p:cNvPr>
          <p:cNvPicPr>
            <a:picLocks noChangeAspect="1"/>
          </p:cNvPicPr>
          <p:nvPr/>
        </p:nvPicPr>
        <p:blipFill>
          <a:blip r:embed="rId4"/>
          <a:stretch>
            <a:fillRect/>
          </a:stretch>
        </p:blipFill>
        <p:spPr>
          <a:xfrm>
            <a:off x="1254554" y="559391"/>
            <a:ext cx="1728302" cy="701340"/>
          </a:xfrm>
          <a:prstGeom prst="rect">
            <a:avLst/>
          </a:prstGeom>
        </p:spPr>
      </p:pic>
      <p:sp>
        <p:nvSpPr>
          <p:cNvPr id="5" name="Slide Number Placeholder 4">
            <a:extLst>
              <a:ext uri="{FF2B5EF4-FFF2-40B4-BE49-F238E27FC236}">
                <a16:creationId xmlns:a16="http://schemas.microsoft.com/office/drawing/2014/main" id="{5E67873C-8CE4-DEC7-4A04-4F2B95C76CC5}"/>
              </a:ext>
            </a:extLst>
          </p:cNvPr>
          <p:cNvSpPr>
            <a:spLocks noGrp="1"/>
          </p:cNvSpPr>
          <p:nvPr>
            <p:ph type="sldNum" sz="quarter" idx="12"/>
          </p:nvPr>
        </p:nvSpPr>
        <p:spPr>
          <a:xfrm>
            <a:off x="11134229" y="6035785"/>
            <a:ext cx="885418" cy="604269"/>
          </a:xfrm>
        </p:spPr>
        <p:txBody>
          <a:bodyPr/>
          <a:lstStyle/>
          <a:p>
            <a:fld id="{34B7E4EF-A1BD-40F4-AB7B-04F084DD991D}" type="slidenum">
              <a:rPr lang="en-US" sz="1200" smtClean="0"/>
              <a:t>43</a:t>
            </a:fld>
            <a:endParaRPr lang="en-US" sz="1200" dirty="0"/>
          </a:p>
        </p:txBody>
      </p:sp>
    </p:spTree>
    <p:extLst>
      <p:ext uri="{BB962C8B-B14F-4D97-AF65-F5344CB8AC3E}">
        <p14:creationId xmlns:p14="http://schemas.microsoft.com/office/powerpoint/2010/main" val="987672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AA76AB-4C0F-4772-9393-D119CFEC4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5">
            <a:extLst>
              <a:ext uri="{FF2B5EF4-FFF2-40B4-BE49-F238E27FC236}">
                <a16:creationId xmlns:a16="http://schemas.microsoft.com/office/drawing/2014/main" id="{A8AA7F7A-B5DD-4171-BC9F-123F6CC52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sp>
        <p:nvSpPr>
          <p:cNvPr id="14" name="Rounded Rectangle 7">
            <a:extLst>
              <a:ext uri="{FF2B5EF4-FFF2-40B4-BE49-F238E27FC236}">
                <a16:creationId xmlns:a16="http://schemas.microsoft.com/office/drawing/2014/main" id="{5E13029F-6822-4652-9C77-B60B9206F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609"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18">
            <a:extLst>
              <a:ext uri="{FF2B5EF4-FFF2-40B4-BE49-F238E27FC236}">
                <a16:creationId xmlns:a16="http://schemas.microsoft.com/office/drawing/2014/main" id="{A7735F8A-C5BF-4E76-A506-25B214748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609"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ounded Rectangle 8">
            <a:extLst>
              <a:ext uri="{FF2B5EF4-FFF2-40B4-BE49-F238E27FC236}">
                <a16:creationId xmlns:a16="http://schemas.microsoft.com/office/drawing/2014/main" id="{7AD306A1-1E45-488D-B2EC-02A5DD9C2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EBB7E96-5CA2-4227-8736-51C5313ECBBE}"/>
              </a:ext>
            </a:extLst>
          </p:cNvPr>
          <p:cNvSpPr>
            <a:spLocks noGrp="1"/>
          </p:cNvSpPr>
          <p:nvPr>
            <p:ph type="ctrTitle"/>
          </p:nvPr>
        </p:nvSpPr>
        <p:spPr>
          <a:xfrm>
            <a:off x="1336498" y="4584759"/>
            <a:ext cx="9524916" cy="838383"/>
          </a:xfrm>
        </p:spPr>
        <p:txBody>
          <a:bodyPr>
            <a:normAutofit/>
          </a:bodyPr>
          <a:lstStyle/>
          <a:p>
            <a:r>
              <a:rPr lang="en-US" dirty="0">
                <a:solidFill>
                  <a:schemeClr val="tx2">
                    <a:lumMod val="75000"/>
                    <a:lumOff val="25000"/>
                  </a:schemeClr>
                </a:solidFill>
              </a:rPr>
              <a:t>DENTAL INSURANCE</a:t>
            </a:r>
          </a:p>
        </p:txBody>
      </p:sp>
      <p:sp>
        <p:nvSpPr>
          <p:cNvPr id="5" name="Subtitle 4">
            <a:extLst>
              <a:ext uri="{FF2B5EF4-FFF2-40B4-BE49-F238E27FC236}">
                <a16:creationId xmlns:a16="http://schemas.microsoft.com/office/drawing/2014/main" id="{32122112-683C-480A-9F42-3FDD563EED05}"/>
              </a:ext>
            </a:extLst>
          </p:cNvPr>
          <p:cNvSpPr>
            <a:spLocks noGrp="1"/>
          </p:cNvSpPr>
          <p:nvPr>
            <p:ph type="subTitle" idx="1"/>
          </p:nvPr>
        </p:nvSpPr>
        <p:spPr>
          <a:xfrm>
            <a:off x="1311233" y="5546724"/>
            <a:ext cx="9550181" cy="468775"/>
          </a:xfrm>
        </p:spPr>
        <p:txBody>
          <a:bodyPr>
            <a:normAutofit/>
          </a:bodyPr>
          <a:lstStyle/>
          <a:p>
            <a:r>
              <a:rPr lang="en-US" dirty="0">
                <a:solidFill>
                  <a:schemeClr val="tx2">
                    <a:lumMod val="75000"/>
                    <a:lumOff val="25000"/>
                  </a:schemeClr>
                </a:solidFill>
              </a:rPr>
              <a:t>Benefit period 9/1/2023-8/31/2024</a:t>
            </a:r>
          </a:p>
        </p:txBody>
      </p:sp>
      <p:sp>
        <p:nvSpPr>
          <p:cNvPr id="20" name="Rounded Rectangle 20">
            <a:extLst>
              <a:ext uri="{FF2B5EF4-FFF2-40B4-BE49-F238E27FC236}">
                <a16:creationId xmlns:a16="http://schemas.microsoft.com/office/drawing/2014/main" id="{9F2F122E-1929-4E7C-AE49-CB3C7290B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95" y="693372"/>
            <a:ext cx="10856204"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ounded Rectangle 26">
            <a:extLst>
              <a:ext uri="{FF2B5EF4-FFF2-40B4-BE49-F238E27FC236}">
                <a16:creationId xmlns:a16="http://schemas.microsoft.com/office/drawing/2014/main" id="{095EAF83-F960-4439-88CE-518AA2ECF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357" y="1171654"/>
            <a:ext cx="9537481" cy="3079833"/>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6D41A64-0FC6-462D-8412-923551ADA706}"/>
              </a:ext>
            </a:extLst>
          </p:cNvPr>
          <p:cNvPicPr>
            <a:picLocks noChangeAspect="1"/>
          </p:cNvPicPr>
          <p:nvPr/>
        </p:nvPicPr>
        <p:blipFill>
          <a:blip r:embed="rId2"/>
          <a:stretch>
            <a:fillRect/>
          </a:stretch>
        </p:blipFill>
        <p:spPr>
          <a:xfrm>
            <a:off x="1500277" y="1343542"/>
            <a:ext cx="8897252" cy="2736056"/>
          </a:xfrm>
          <a:prstGeom prst="rect">
            <a:avLst/>
          </a:prstGeom>
        </p:spPr>
      </p:pic>
      <p:cxnSp>
        <p:nvCxnSpPr>
          <p:cNvPr id="24" name="Straight Connector 23">
            <a:extLst>
              <a:ext uri="{FF2B5EF4-FFF2-40B4-BE49-F238E27FC236}">
                <a16:creationId xmlns:a16="http://schemas.microsoft.com/office/drawing/2014/main" id="{277FF629-1E16-4007-BABB-F2E7DE54BD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16770" y="5494961"/>
            <a:ext cx="694944"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B09A00C-9F2A-F0A7-614D-C789A4B2931F}"/>
              </a:ext>
            </a:extLst>
          </p:cNvPr>
          <p:cNvSpPr>
            <a:spLocks noGrp="1"/>
          </p:cNvSpPr>
          <p:nvPr>
            <p:ph type="sldNum" sz="quarter" idx="12"/>
          </p:nvPr>
        </p:nvSpPr>
        <p:spPr>
          <a:xfrm>
            <a:off x="11524879" y="6368896"/>
            <a:ext cx="595457" cy="365125"/>
          </a:xfrm>
        </p:spPr>
        <p:txBody>
          <a:bodyPr>
            <a:normAutofit/>
          </a:bodyPr>
          <a:lstStyle/>
          <a:p>
            <a:pPr>
              <a:spcAft>
                <a:spcPts val="600"/>
              </a:spcAft>
            </a:pPr>
            <a:fld id="{34B7E4EF-A1BD-40F4-AB7B-04F084DD991D}" type="slidenum">
              <a:rPr lang="en-US">
                <a:solidFill>
                  <a:schemeClr val="bg2"/>
                </a:solidFill>
              </a:rPr>
              <a:pPr>
                <a:spcAft>
                  <a:spcPts val="600"/>
                </a:spcAft>
              </a:pPr>
              <a:t>44</a:t>
            </a:fld>
            <a:endParaRPr lang="en-US" dirty="0">
              <a:solidFill>
                <a:schemeClr val="bg2"/>
              </a:solidFill>
            </a:endParaRPr>
          </a:p>
        </p:txBody>
      </p:sp>
    </p:spTree>
    <p:extLst>
      <p:ext uri="{BB962C8B-B14F-4D97-AF65-F5344CB8AC3E}">
        <p14:creationId xmlns:p14="http://schemas.microsoft.com/office/powerpoint/2010/main" val="1544877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3" name="Freeform: Shape 12">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5" name="Rectangle: Rounded Corners 14">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011C0F1-D646-4AD0-ABA6-5E5BF73D753B}"/>
              </a:ext>
            </a:extLst>
          </p:cNvPr>
          <p:cNvSpPr>
            <a:spLocks noGrp="1"/>
          </p:cNvSpPr>
          <p:nvPr>
            <p:ph type="title"/>
          </p:nvPr>
        </p:nvSpPr>
        <p:spPr>
          <a:xfrm>
            <a:off x="1217404" y="1159657"/>
            <a:ext cx="9676673" cy="969404"/>
          </a:xfrm>
        </p:spPr>
        <p:txBody>
          <a:bodyPr anchor="ctr">
            <a:normAutofit/>
          </a:bodyPr>
          <a:lstStyle/>
          <a:p>
            <a:pPr algn="ctr"/>
            <a:r>
              <a:rPr lang="en-US" sz="3600" dirty="0"/>
              <a:t>DENTAL INSURANCE</a:t>
            </a:r>
          </a:p>
        </p:txBody>
      </p:sp>
      <p:cxnSp>
        <p:nvCxnSpPr>
          <p:cNvPr id="17" name="Straight Connector 1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40AFAB5-535B-40E8-800A-C8DC7986391F}"/>
              </a:ext>
            </a:extLst>
          </p:cNvPr>
          <p:cNvSpPr>
            <a:spLocks noGrp="1"/>
          </p:cNvSpPr>
          <p:nvPr>
            <p:ph idx="1"/>
          </p:nvPr>
        </p:nvSpPr>
        <p:spPr>
          <a:xfrm>
            <a:off x="1217404" y="2561533"/>
            <a:ext cx="9676673" cy="3136810"/>
          </a:xfrm>
        </p:spPr>
        <p:txBody>
          <a:bodyPr anchor="ctr">
            <a:normAutofit fontScale="85000" lnSpcReduction="20000"/>
          </a:bodyPr>
          <a:lstStyle/>
          <a:p>
            <a:pPr lvl="0"/>
            <a:r>
              <a:rPr lang="en-US" dirty="0"/>
              <a:t>Members can register at </a:t>
            </a:r>
            <a:r>
              <a:rPr lang="en-US" b="1" dirty="0">
                <a:solidFill>
                  <a:srgbClr val="002060"/>
                </a:solidFill>
                <a:hlinkClick r:id="rId2">
                  <a:extLst>
                    <a:ext uri="{A12FA001-AC4F-418D-AE19-62706E023703}">
                      <ahyp:hlinkClr xmlns:ahyp="http://schemas.microsoft.com/office/drawing/2018/hyperlinkcolor" val="tx"/>
                    </a:ext>
                  </a:extLst>
                </a:hlinkClick>
              </a:rPr>
              <a:t>www.ameritas.com</a:t>
            </a:r>
            <a:r>
              <a:rPr lang="en-US" b="1" dirty="0">
                <a:solidFill>
                  <a:srgbClr val="002060"/>
                </a:solidFill>
              </a:rPr>
              <a:t> </a:t>
            </a:r>
            <a:r>
              <a:rPr lang="en-US" dirty="0"/>
              <a:t>and/or download the mobile app</a:t>
            </a:r>
          </a:p>
          <a:p>
            <a:pPr lvl="0"/>
            <a:r>
              <a:rPr lang="en-US" dirty="0"/>
              <a:t>There is a slight increase to your payroll contribution  </a:t>
            </a:r>
          </a:p>
          <a:p>
            <a:pPr lvl="0"/>
            <a:r>
              <a:rPr lang="en-US" dirty="0"/>
              <a:t>Highest level of benefit is when using an in-network dentist</a:t>
            </a:r>
          </a:p>
          <a:p>
            <a:pPr lvl="1"/>
            <a:r>
              <a:rPr lang="en-US" dirty="0"/>
              <a:t>Annual maximum $1500; per member on the plan (with carryover benefit)</a:t>
            </a:r>
          </a:p>
          <a:p>
            <a:pPr lvl="1"/>
            <a:r>
              <a:rPr lang="en-US" dirty="0"/>
              <a:t>Individual deductible $50 applies to Basic/Major services</a:t>
            </a:r>
          </a:p>
          <a:p>
            <a:pPr lvl="1"/>
            <a:r>
              <a:rPr lang="en-US" dirty="0"/>
              <a:t>Preventive:	    	100% in-network (2 cleanings/year)</a:t>
            </a:r>
          </a:p>
          <a:p>
            <a:pPr lvl="1"/>
            <a:r>
              <a:rPr lang="en-US" dirty="0"/>
              <a:t>Basic services:     	80% in-network</a:t>
            </a:r>
          </a:p>
          <a:p>
            <a:pPr lvl="1"/>
            <a:r>
              <a:rPr lang="en-US" dirty="0"/>
              <a:t>Major services:   	60% in-network</a:t>
            </a:r>
          </a:p>
          <a:p>
            <a:pPr lvl="1"/>
            <a:r>
              <a:rPr lang="en-US" dirty="0"/>
              <a:t>Orthodontic:		Lifetime maximum children $800</a:t>
            </a:r>
          </a:p>
        </p:txBody>
      </p:sp>
      <p:sp>
        <p:nvSpPr>
          <p:cNvPr id="3" name="Slide Number Placeholder 2">
            <a:extLst>
              <a:ext uri="{FF2B5EF4-FFF2-40B4-BE49-F238E27FC236}">
                <a16:creationId xmlns:a16="http://schemas.microsoft.com/office/drawing/2014/main" id="{1CDABD34-B123-A098-59DC-42F24469D595}"/>
              </a:ext>
            </a:extLst>
          </p:cNvPr>
          <p:cNvSpPr>
            <a:spLocks noGrp="1"/>
          </p:cNvSpPr>
          <p:nvPr>
            <p:ph type="sldNum" sz="quarter" idx="12"/>
          </p:nvPr>
        </p:nvSpPr>
        <p:spPr>
          <a:xfrm>
            <a:off x="10416390" y="6314652"/>
            <a:ext cx="1538205" cy="365760"/>
          </a:xfrm>
        </p:spPr>
        <p:txBody>
          <a:bodyPr>
            <a:normAutofit/>
          </a:bodyPr>
          <a:lstStyle/>
          <a:p>
            <a:pPr>
              <a:spcAft>
                <a:spcPts val="600"/>
              </a:spcAft>
            </a:pPr>
            <a:fld id="{34B7E4EF-A1BD-40F4-AB7B-04F084DD991D}" type="slidenum">
              <a:rPr lang="en-US" sz="1200">
                <a:solidFill>
                  <a:srgbClr val="FEFCF7"/>
                </a:solidFill>
              </a:rPr>
              <a:pPr>
                <a:spcAft>
                  <a:spcPts val="600"/>
                </a:spcAft>
              </a:pPr>
              <a:t>45</a:t>
            </a:fld>
            <a:endParaRPr lang="en-US" sz="1200" dirty="0">
              <a:solidFill>
                <a:srgbClr val="FEFCF7"/>
              </a:solidFill>
            </a:endParaRPr>
          </a:p>
        </p:txBody>
      </p:sp>
    </p:spTree>
    <p:extLst>
      <p:ext uri="{BB962C8B-B14F-4D97-AF65-F5344CB8AC3E}">
        <p14:creationId xmlns:p14="http://schemas.microsoft.com/office/powerpoint/2010/main" val="3417959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13" name="Freeform: Shape 12">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466" y="643466"/>
            <a:ext cx="1090506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5" name="Rectangle: Rounded Corners 14">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990" y="845990"/>
            <a:ext cx="10486868"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011C0F1-D646-4AD0-ABA6-5E5BF73D753B}"/>
              </a:ext>
            </a:extLst>
          </p:cNvPr>
          <p:cNvSpPr>
            <a:spLocks noGrp="1"/>
          </p:cNvSpPr>
          <p:nvPr>
            <p:ph type="title"/>
          </p:nvPr>
        </p:nvSpPr>
        <p:spPr>
          <a:xfrm>
            <a:off x="1217404" y="1159657"/>
            <a:ext cx="9676673" cy="969404"/>
          </a:xfrm>
        </p:spPr>
        <p:txBody>
          <a:bodyPr anchor="ctr">
            <a:normAutofit/>
          </a:bodyPr>
          <a:lstStyle/>
          <a:p>
            <a:pPr algn="ctr"/>
            <a:r>
              <a:rPr lang="en-US" sz="3600" dirty="0"/>
              <a:t>DENTAL INSURANCE</a:t>
            </a:r>
          </a:p>
        </p:txBody>
      </p:sp>
      <p:cxnSp>
        <p:nvCxnSpPr>
          <p:cNvPr id="17" name="Straight Connector 16">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200" y="2240822"/>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40AFAB5-535B-40E8-800A-C8DC7986391F}"/>
              </a:ext>
            </a:extLst>
          </p:cNvPr>
          <p:cNvSpPr>
            <a:spLocks noGrp="1"/>
          </p:cNvSpPr>
          <p:nvPr>
            <p:ph idx="1"/>
          </p:nvPr>
        </p:nvSpPr>
        <p:spPr>
          <a:xfrm>
            <a:off x="1217404" y="2561533"/>
            <a:ext cx="9676673" cy="3136810"/>
          </a:xfrm>
        </p:spPr>
        <p:txBody>
          <a:bodyPr anchor="ctr">
            <a:normAutofit/>
          </a:bodyPr>
          <a:lstStyle/>
          <a:p>
            <a:pPr>
              <a:lnSpc>
                <a:spcPct val="101000"/>
              </a:lnSpc>
            </a:pPr>
            <a:r>
              <a:rPr lang="en-US" sz="1500" dirty="0"/>
              <a:t>Carryover benefit:  Refer to your certificate book or your account at Ameritas to see how much you have.  By filing a claim each year, your can increase your Annual Maximum.</a:t>
            </a:r>
          </a:p>
          <a:p>
            <a:pPr lvl="1">
              <a:lnSpc>
                <a:spcPct val="101000"/>
              </a:lnSpc>
            </a:pPr>
            <a:r>
              <a:rPr lang="en-US" sz="1500" dirty="0"/>
              <a:t>Each benefit period:  		$250 may be carried forward</a:t>
            </a:r>
          </a:p>
          <a:p>
            <a:pPr lvl="1">
              <a:lnSpc>
                <a:spcPct val="101000"/>
              </a:lnSpc>
            </a:pPr>
            <a:r>
              <a:rPr lang="en-US" sz="1500" dirty="0"/>
              <a:t>PPO Bonus/benefit period:  	$150</a:t>
            </a:r>
          </a:p>
          <a:p>
            <a:pPr lvl="1">
              <a:lnSpc>
                <a:spcPct val="101000"/>
              </a:lnSpc>
            </a:pPr>
            <a:r>
              <a:rPr lang="en-US" sz="1500" dirty="0"/>
              <a:t>Benefit Threshold/covered person:  	$750 (total claims cannot exceed this amount)</a:t>
            </a:r>
          </a:p>
          <a:p>
            <a:pPr lvl="1">
              <a:lnSpc>
                <a:spcPct val="101000"/>
              </a:lnSpc>
            </a:pPr>
            <a:r>
              <a:rPr lang="en-US" sz="1500" dirty="0"/>
              <a:t>Maximum Carry Over Amount:	$1,000</a:t>
            </a:r>
          </a:p>
          <a:p>
            <a:pPr lvl="1">
              <a:lnSpc>
                <a:spcPct val="101000"/>
              </a:lnSpc>
            </a:pPr>
            <a:endParaRPr lang="en-US" sz="1500" dirty="0"/>
          </a:p>
          <a:p>
            <a:pPr marL="320040" lvl="1" indent="0">
              <a:lnSpc>
                <a:spcPct val="101000"/>
              </a:lnSpc>
              <a:buNone/>
            </a:pPr>
            <a:r>
              <a:rPr lang="en-US" sz="1500" b="1" dirty="0"/>
              <a:t>TO SECURE YOUR COVERAGE FOR THE PERIOD OF 9/1/2023-8/31/2024 submit your forms by Noon on 8/25/23.</a:t>
            </a:r>
          </a:p>
        </p:txBody>
      </p:sp>
      <p:sp>
        <p:nvSpPr>
          <p:cNvPr id="3" name="Slide Number Placeholder 2">
            <a:extLst>
              <a:ext uri="{FF2B5EF4-FFF2-40B4-BE49-F238E27FC236}">
                <a16:creationId xmlns:a16="http://schemas.microsoft.com/office/drawing/2014/main" id="{91723842-EF38-B7C7-2FE6-6E33918D6BEE}"/>
              </a:ext>
            </a:extLst>
          </p:cNvPr>
          <p:cNvSpPr>
            <a:spLocks noGrp="1"/>
          </p:cNvSpPr>
          <p:nvPr>
            <p:ph type="sldNum" sz="quarter" idx="12"/>
          </p:nvPr>
        </p:nvSpPr>
        <p:spPr>
          <a:xfrm>
            <a:off x="10405860" y="6365241"/>
            <a:ext cx="1538205" cy="365760"/>
          </a:xfrm>
        </p:spPr>
        <p:txBody>
          <a:bodyPr>
            <a:normAutofit/>
          </a:bodyPr>
          <a:lstStyle/>
          <a:p>
            <a:pPr>
              <a:spcAft>
                <a:spcPts val="600"/>
              </a:spcAft>
            </a:pPr>
            <a:fld id="{34B7E4EF-A1BD-40F4-AB7B-04F084DD991D}" type="slidenum">
              <a:rPr lang="en-US" sz="1200">
                <a:solidFill>
                  <a:srgbClr val="FEFCF7"/>
                </a:solidFill>
              </a:rPr>
              <a:pPr>
                <a:spcAft>
                  <a:spcPts val="600"/>
                </a:spcAft>
              </a:pPr>
              <a:t>46</a:t>
            </a:fld>
            <a:endParaRPr lang="en-US" sz="1200" dirty="0">
              <a:solidFill>
                <a:srgbClr val="FEFCF7"/>
              </a:solidFill>
            </a:endParaRPr>
          </a:p>
        </p:txBody>
      </p:sp>
    </p:spTree>
    <p:extLst>
      <p:ext uri="{BB962C8B-B14F-4D97-AF65-F5344CB8AC3E}">
        <p14:creationId xmlns:p14="http://schemas.microsoft.com/office/powerpoint/2010/main" val="17684993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4AA76AB-4C0F-4772-9393-D119CFEC43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5">
            <a:extLst>
              <a:ext uri="{FF2B5EF4-FFF2-40B4-BE49-F238E27FC236}">
                <a16:creationId xmlns:a16="http://schemas.microsoft.com/office/drawing/2014/main" id="{A8AA7F7A-B5DD-4171-BC9F-123F6CC52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sp>
        <p:nvSpPr>
          <p:cNvPr id="27" name="Rounded Rectangle 7">
            <a:extLst>
              <a:ext uri="{FF2B5EF4-FFF2-40B4-BE49-F238E27FC236}">
                <a16:creationId xmlns:a16="http://schemas.microsoft.com/office/drawing/2014/main" id="{5E13029F-6822-4652-9C77-B60B9206F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609"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18">
            <a:extLst>
              <a:ext uri="{FF2B5EF4-FFF2-40B4-BE49-F238E27FC236}">
                <a16:creationId xmlns:a16="http://schemas.microsoft.com/office/drawing/2014/main" id="{A7735F8A-C5BF-4E76-A506-25B2147483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609"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ounded Rectangle 8">
            <a:extLst>
              <a:ext uri="{FF2B5EF4-FFF2-40B4-BE49-F238E27FC236}">
                <a16:creationId xmlns:a16="http://schemas.microsoft.com/office/drawing/2014/main" id="{7AD306A1-1E45-488D-B2EC-02A5DD9C2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DDB9A9-6D3E-4938-883B-13CC2F8AEC3D}"/>
              </a:ext>
            </a:extLst>
          </p:cNvPr>
          <p:cNvSpPr>
            <a:spLocks noGrp="1"/>
          </p:cNvSpPr>
          <p:nvPr>
            <p:ph type="ctrTitle"/>
          </p:nvPr>
        </p:nvSpPr>
        <p:spPr>
          <a:xfrm>
            <a:off x="1336498" y="4584759"/>
            <a:ext cx="9524916" cy="838383"/>
          </a:xfrm>
        </p:spPr>
        <p:txBody>
          <a:bodyPr>
            <a:normAutofit/>
          </a:bodyPr>
          <a:lstStyle/>
          <a:p>
            <a:r>
              <a:rPr lang="en-US" dirty="0">
                <a:solidFill>
                  <a:schemeClr val="tx2">
                    <a:lumMod val="75000"/>
                    <a:lumOff val="25000"/>
                  </a:schemeClr>
                </a:solidFill>
              </a:rPr>
              <a:t>VISION INSURANCE</a:t>
            </a:r>
          </a:p>
        </p:txBody>
      </p:sp>
      <p:sp>
        <p:nvSpPr>
          <p:cNvPr id="5" name="Subtitle 4">
            <a:extLst>
              <a:ext uri="{FF2B5EF4-FFF2-40B4-BE49-F238E27FC236}">
                <a16:creationId xmlns:a16="http://schemas.microsoft.com/office/drawing/2014/main" id="{1B02468F-900E-4147-BAE5-BADCD4D3BCB5}"/>
              </a:ext>
            </a:extLst>
          </p:cNvPr>
          <p:cNvSpPr>
            <a:spLocks noGrp="1"/>
          </p:cNvSpPr>
          <p:nvPr>
            <p:ph type="subTitle" idx="1"/>
          </p:nvPr>
        </p:nvSpPr>
        <p:spPr>
          <a:xfrm>
            <a:off x="1311233" y="5546724"/>
            <a:ext cx="9550181" cy="468775"/>
          </a:xfrm>
        </p:spPr>
        <p:txBody>
          <a:bodyPr>
            <a:normAutofit/>
          </a:bodyPr>
          <a:lstStyle/>
          <a:p>
            <a:r>
              <a:rPr lang="en-US" dirty="0">
                <a:solidFill>
                  <a:schemeClr val="tx2">
                    <a:lumMod val="75000"/>
                    <a:lumOff val="25000"/>
                  </a:schemeClr>
                </a:solidFill>
              </a:rPr>
              <a:t>Benefit period 9/1/2023-8/31/2024</a:t>
            </a:r>
          </a:p>
        </p:txBody>
      </p:sp>
      <p:sp>
        <p:nvSpPr>
          <p:cNvPr id="33" name="Rounded Rectangle 20">
            <a:extLst>
              <a:ext uri="{FF2B5EF4-FFF2-40B4-BE49-F238E27FC236}">
                <a16:creationId xmlns:a16="http://schemas.microsoft.com/office/drawing/2014/main" id="{9F2F122E-1929-4E7C-AE49-CB3C7290B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95" y="693372"/>
            <a:ext cx="10856204"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ounded Rectangle 26">
            <a:extLst>
              <a:ext uri="{FF2B5EF4-FFF2-40B4-BE49-F238E27FC236}">
                <a16:creationId xmlns:a16="http://schemas.microsoft.com/office/drawing/2014/main" id="{095EAF83-F960-4439-88CE-518AA2ECF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357" y="1171654"/>
            <a:ext cx="9537481" cy="3079833"/>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B76FFCB-2749-4FE2-9BEE-460F503BABA0}"/>
              </a:ext>
            </a:extLst>
          </p:cNvPr>
          <p:cNvPicPr>
            <a:picLocks noChangeAspect="1"/>
          </p:cNvPicPr>
          <p:nvPr/>
        </p:nvPicPr>
        <p:blipFill>
          <a:blip r:embed="rId2"/>
          <a:stretch>
            <a:fillRect/>
          </a:stretch>
        </p:blipFill>
        <p:spPr>
          <a:xfrm>
            <a:off x="1500277" y="1343542"/>
            <a:ext cx="6644707" cy="2736056"/>
          </a:xfrm>
          <a:prstGeom prst="rect">
            <a:avLst/>
          </a:prstGeom>
        </p:spPr>
      </p:pic>
      <p:cxnSp>
        <p:nvCxnSpPr>
          <p:cNvPr id="37" name="Straight Connector 36">
            <a:extLst>
              <a:ext uri="{FF2B5EF4-FFF2-40B4-BE49-F238E27FC236}">
                <a16:creationId xmlns:a16="http://schemas.microsoft.com/office/drawing/2014/main" id="{277FF629-1E16-4007-BABB-F2E7DE54BD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16770" y="5494961"/>
            <a:ext cx="694944"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70C73559-181E-DEFF-90C4-D95B0EE6DDC0}"/>
              </a:ext>
            </a:extLst>
          </p:cNvPr>
          <p:cNvSpPr>
            <a:spLocks noGrp="1"/>
          </p:cNvSpPr>
          <p:nvPr>
            <p:ph type="sldNum" sz="quarter" idx="12"/>
          </p:nvPr>
        </p:nvSpPr>
        <p:spPr>
          <a:xfrm>
            <a:off x="11599718" y="6451700"/>
            <a:ext cx="595457" cy="365125"/>
          </a:xfrm>
        </p:spPr>
        <p:txBody>
          <a:bodyPr>
            <a:normAutofit/>
          </a:bodyPr>
          <a:lstStyle/>
          <a:p>
            <a:pPr>
              <a:spcAft>
                <a:spcPts val="600"/>
              </a:spcAft>
            </a:pPr>
            <a:fld id="{34B7E4EF-A1BD-40F4-AB7B-04F084DD991D}" type="slidenum">
              <a:rPr lang="en-US">
                <a:solidFill>
                  <a:schemeClr val="bg2"/>
                </a:solidFill>
              </a:rPr>
              <a:pPr>
                <a:spcAft>
                  <a:spcPts val="600"/>
                </a:spcAft>
              </a:pPr>
              <a:t>47</a:t>
            </a:fld>
            <a:endParaRPr lang="en-US" dirty="0">
              <a:solidFill>
                <a:schemeClr val="bg2"/>
              </a:solidFill>
            </a:endParaRPr>
          </a:p>
        </p:txBody>
      </p:sp>
    </p:spTree>
    <p:extLst>
      <p:ext uri="{BB962C8B-B14F-4D97-AF65-F5344CB8AC3E}">
        <p14:creationId xmlns:p14="http://schemas.microsoft.com/office/powerpoint/2010/main" val="425991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7A12-1712-4D4C-A250-4E86BAD772CF}"/>
              </a:ext>
            </a:extLst>
          </p:cNvPr>
          <p:cNvSpPr>
            <a:spLocks noGrp="1"/>
          </p:cNvSpPr>
          <p:nvPr>
            <p:ph type="title"/>
          </p:nvPr>
        </p:nvSpPr>
        <p:spPr>
          <a:xfrm>
            <a:off x="7852528" y="568345"/>
            <a:ext cx="3851743" cy="1560716"/>
          </a:xfrm>
        </p:spPr>
        <p:txBody>
          <a:bodyPr>
            <a:normAutofit/>
          </a:bodyPr>
          <a:lstStyle/>
          <a:p>
            <a:pPr algn="ctr"/>
            <a:r>
              <a:rPr lang="en-US" sz="2800" dirty="0">
                <a:solidFill>
                  <a:srgbClr val="E15923"/>
                </a:solidFill>
              </a:rPr>
              <a:t>KNOW YOUR VISION BENEFITS BEFORE YOU GO!</a:t>
            </a:r>
          </a:p>
        </p:txBody>
      </p:sp>
      <p:sp>
        <p:nvSpPr>
          <p:cNvPr id="3" name="Content Placeholder 2">
            <a:extLst>
              <a:ext uri="{FF2B5EF4-FFF2-40B4-BE49-F238E27FC236}">
                <a16:creationId xmlns:a16="http://schemas.microsoft.com/office/drawing/2014/main" id="{F6E1BD6B-028D-473A-8BD7-66A51428178C}"/>
              </a:ext>
            </a:extLst>
          </p:cNvPr>
          <p:cNvSpPr>
            <a:spLocks noGrp="1"/>
          </p:cNvSpPr>
          <p:nvPr>
            <p:ph idx="1"/>
          </p:nvPr>
        </p:nvSpPr>
        <p:spPr>
          <a:xfrm>
            <a:off x="7441948" y="2438399"/>
            <a:ext cx="4262323" cy="3661955"/>
          </a:xfrm>
        </p:spPr>
        <p:txBody>
          <a:bodyPr>
            <a:normAutofit/>
          </a:bodyPr>
          <a:lstStyle/>
          <a:p>
            <a:pPr marL="320040" lvl="1" indent="0">
              <a:buNone/>
            </a:pPr>
            <a:r>
              <a:rPr lang="en-US" dirty="0">
                <a:solidFill>
                  <a:srgbClr val="E15923"/>
                </a:solidFill>
              </a:rPr>
              <a:t>Register at </a:t>
            </a:r>
            <a:r>
              <a:rPr lang="en-US" dirty="0">
                <a:hlinkClick r:id="rId2"/>
              </a:rPr>
              <a:t>www.eyemed.com</a:t>
            </a:r>
            <a:endParaRPr lang="en-US" dirty="0"/>
          </a:p>
        </p:txBody>
      </p:sp>
      <p:sp>
        <p:nvSpPr>
          <p:cNvPr id="4" name="Slide Number Placeholder 3">
            <a:extLst>
              <a:ext uri="{FF2B5EF4-FFF2-40B4-BE49-F238E27FC236}">
                <a16:creationId xmlns:a16="http://schemas.microsoft.com/office/drawing/2014/main" id="{C0B0D0A5-B143-653F-4205-315638E92591}"/>
              </a:ext>
            </a:extLst>
          </p:cNvPr>
          <p:cNvSpPr>
            <a:spLocks noGrp="1"/>
          </p:cNvSpPr>
          <p:nvPr>
            <p:ph type="sldNum" sz="quarter" idx="12"/>
          </p:nvPr>
        </p:nvSpPr>
        <p:spPr>
          <a:xfrm>
            <a:off x="10964757" y="6061184"/>
            <a:ext cx="903525" cy="604269"/>
          </a:xfrm>
        </p:spPr>
        <p:txBody>
          <a:bodyPr/>
          <a:lstStyle/>
          <a:p>
            <a:fld id="{34B7E4EF-A1BD-40F4-AB7B-04F084DD991D}" type="slidenum">
              <a:rPr lang="en-US" sz="1200" smtClean="0"/>
              <a:t>48</a:t>
            </a:fld>
            <a:endParaRPr lang="en-US" sz="1200" dirty="0"/>
          </a:p>
        </p:txBody>
      </p:sp>
      <p:pic>
        <p:nvPicPr>
          <p:cNvPr id="5" name="Picture 4">
            <a:extLst>
              <a:ext uri="{FF2B5EF4-FFF2-40B4-BE49-F238E27FC236}">
                <a16:creationId xmlns:a16="http://schemas.microsoft.com/office/drawing/2014/main" id="{A94C8A89-D87C-4B16-9719-06F7BBAF288A}"/>
              </a:ext>
            </a:extLst>
          </p:cNvPr>
          <p:cNvPicPr>
            <a:picLocks noChangeAspect="1"/>
          </p:cNvPicPr>
          <p:nvPr/>
        </p:nvPicPr>
        <p:blipFill>
          <a:blip r:embed="rId3"/>
          <a:stretch>
            <a:fillRect/>
          </a:stretch>
        </p:blipFill>
        <p:spPr>
          <a:xfrm>
            <a:off x="1319753" y="640081"/>
            <a:ext cx="5018345" cy="5942440"/>
          </a:xfrm>
          <a:prstGeom prst="rect">
            <a:avLst/>
          </a:prstGeom>
        </p:spPr>
      </p:pic>
      <p:pic>
        <p:nvPicPr>
          <p:cNvPr id="9" name="Picture 8">
            <a:extLst>
              <a:ext uri="{FF2B5EF4-FFF2-40B4-BE49-F238E27FC236}">
                <a16:creationId xmlns:a16="http://schemas.microsoft.com/office/drawing/2014/main" id="{F46C592B-34E8-4EC0-B97D-4481B78DBF6C}"/>
              </a:ext>
            </a:extLst>
          </p:cNvPr>
          <p:cNvPicPr>
            <a:picLocks noChangeAspect="1"/>
          </p:cNvPicPr>
          <p:nvPr/>
        </p:nvPicPr>
        <p:blipFill>
          <a:blip r:embed="rId4"/>
          <a:stretch>
            <a:fillRect/>
          </a:stretch>
        </p:blipFill>
        <p:spPr>
          <a:xfrm>
            <a:off x="8269828" y="4238417"/>
            <a:ext cx="2045247" cy="1336008"/>
          </a:xfrm>
          <a:prstGeom prst="rect">
            <a:avLst/>
          </a:prstGeom>
        </p:spPr>
      </p:pic>
      <p:pic>
        <p:nvPicPr>
          <p:cNvPr id="6" name="Picture 5">
            <a:extLst>
              <a:ext uri="{FF2B5EF4-FFF2-40B4-BE49-F238E27FC236}">
                <a16:creationId xmlns:a16="http://schemas.microsoft.com/office/drawing/2014/main" id="{D2DEEE32-A8C3-F0FF-64EC-BD3C45D4C05F}"/>
              </a:ext>
            </a:extLst>
          </p:cNvPr>
          <p:cNvPicPr>
            <a:picLocks noChangeAspect="1"/>
          </p:cNvPicPr>
          <p:nvPr/>
        </p:nvPicPr>
        <p:blipFill>
          <a:blip r:embed="rId5"/>
          <a:stretch>
            <a:fillRect/>
          </a:stretch>
        </p:blipFill>
        <p:spPr>
          <a:xfrm>
            <a:off x="6881322" y="3145511"/>
            <a:ext cx="4986960" cy="566977"/>
          </a:xfrm>
          <a:prstGeom prst="rect">
            <a:avLst/>
          </a:prstGeom>
        </p:spPr>
      </p:pic>
    </p:spTree>
    <p:extLst>
      <p:ext uri="{BB962C8B-B14F-4D97-AF65-F5344CB8AC3E}">
        <p14:creationId xmlns:p14="http://schemas.microsoft.com/office/powerpoint/2010/main" val="3943147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11C0F1-D646-4AD0-ABA6-5E5BF73D753B}"/>
              </a:ext>
            </a:extLst>
          </p:cNvPr>
          <p:cNvSpPr>
            <a:spLocks noGrp="1"/>
          </p:cNvSpPr>
          <p:nvPr>
            <p:ph type="title"/>
          </p:nvPr>
        </p:nvSpPr>
        <p:spPr>
          <a:xfrm>
            <a:off x="3985061" y="367645"/>
            <a:ext cx="6528589" cy="975742"/>
          </a:xfrm>
        </p:spPr>
        <p:txBody>
          <a:bodyPr/>
          <a:lstStyle/>
          <a:p>
            <a:r>
              <a:rPr lang="en-US" dirty="0"/>
              <a:t>VISION INSURANCE</a:t>
            </a:r>
          </a:p>
        </p:txBody>
      </p:sp>
      <p:sp>
        <p:nvSpPr>
          <p:cNvPr id="2" name="Content Placeholder 1">
            <a:extLst>
              <a:ext uri="{FF2B5EF4-FFF2-40B4-BE49-F238E27FC236}">
                <a16:creationId xmlns:a16="http://schemas.microsoft.com/office/drawing/2014/main" id="{740AFAB5-535B-40E8-800A-C8DC7986391F}"/>
              </a:ext>
            </a:extLst>
          </p:cNvPr>
          <p:cNvSpPr>
            <a:spLocks noGrp="1"/>
          </p:cNvSpPr>
          <p:nvPr>
            <p:ph idx="1"/>
          </p:nvPr>
        </p:nvSpPr>
        <p:spPr>
          <a:xfrm>
            <a:off x="3373514" y="2246049"/>
            <a:ext cx="7751685" cy="4483225"/>
          </a:xfrm>
        </p:spPr>
        <p:txBody>
          <a:bodyPr>
            <a:noAutofit/>
          </a:bodyPr>
          <a:lstStyle/>
          <a:p>
            <a:pPr marL="0" lvl="0" indent="0">
              <a:buNone/>
            </a:pPr>
            <a:r>
              <a:rPr lang="en-US" sz="2200" dirty="0"/>
              <a:t>There is no change to your benefit or your payroll contribution  </a:t>
            </a:r>
          </a:p>
          <a:p>
            <a:pPr lvl="0"/>
            <a:r>
              <a:rPr lang="en-US" sz="2200" dirty="0"/>
              <a:t>Highest level of benefit is achieved by using an in-network provider.  If you are out-of-network, you will pay for services &amp; then submit a claim for reimbursement.</a:t>
            </a:r>
          </a:p>
          <a:p>
            <a:pPr lvl="1"/>
            <a:r>
              <a:rPr lang="en-US" sz="1600" dirty="0"/>
              <a:t>Annual exams every 12 months:	$10 copay</a:t>
            </a:r>
          </a:p>
          <a:p>
            <a:pPr lvl="1"/>
            <a:r>
              <a:rPr lang="en-US" sz="1600" dirty="0"/>
              <a:t>Retinal imaging:		$39 copay (maximum limit)</a:t>
            </a:r>
          </a:p>
          <a:p>
            <a:pPr lvl="1"/>
            <a:r>
              <a:rPr lang="en-US" sz="1600" dirty="0"/>
              <a:t>Lenses or Contact Lenses/12 months:  various copays apply, see benefit summary</a:t>
            </a:r>
          </a:p>
          <a:p>
            <a:pPr lvl="1"/>
            <a:r>
              <a:rPr lang="en-US" sz="1600" dirty="0"/>
              <a:t>Frames every 24 months:		$130 allowance; 20% discount</a:t>
            </a:r>
          </a:p>
          <a:p>
            <a:pPr lvl="1"/>
            <a:r>
              <a:rPr lang="en-US" sz="1600" dirty="0"/>
              <a:t>Additional discounts are available for 2</a:t>
            </a:r>
            <a:r>
              <a:rPr lang="en-US" sz="1600" baseline="30000" dirty="0"/>
              <a:t>nd</a:t>
            </a:r>
            <a:r>
              <a:rPr lang="en-US" sz="1600" dirty="0"/>
              <a:t> pair of glasses, non-prescription sunglasses.  </a:t>
            </a:r>
          </a:p>
        </p:txBody>
      </p:sp>
      <p:sp>
        <p:nvSpPr>
          <p:cNvPr id="3" name="Slide Number Placeholder 2">
            <a:extLst>
              <a:ext uri="{FF2B5EF4-FFF2-40B4-BE49-F238E27FC236}">
                <a16:creationId xmlns:a16="http://schemas.microsoft.com/office/drawing/2014/main" id="{4E841E85-B123-6F45-049B-87187F251069}"/>
              </a:ext>
            </a:extLst>
          </p:cNvPr>
          <p:cNvSpPr>
            <a:spLocks noGrp="1"/>
          </p:cNvSpPr>
          <p:nvPr>
            <p:ph type="sldNum" sz="quarter" idx="12"/>
          </p:nvPr>
        </p:nvSpPr>
        <p:spPr>
          <a:xfrm>
            <a:off x="10071723" y="6125005"/>
            <a:ext cx="1884348" cy="604269"/>
          </a:xfrm>
        </p:spPr>
        <p:txBody>
          <a:bodyPr/>
          <a:lstStyle/>
          <a:p>
            <a:fld id="{34B7E4EF-A1BD-40F4-AB7B-04F084DD991D}" type="slidenum">
              <a:rPr lang="en-US" sz="1200" smtClean="0"/>
              <a:t>49</a:t>
            </a:fld>
            <a:endParaRPr lang="en-US" sz="1200" dirty="0"/>
          </a:p>
        </p:txBody>
      </p:sp>
      <p:pic>
        <p:nvPicPr>
          <p:cNvPr id="5" name="Picture 4">
            <a:extLst>
              <a:ext uri="{FF2B5EF4-FFF2-40B4-BE49-F238E27FC236}">
                <a16:creationId xmlns:a16="http://schemas.microsoft.com/office/drawing/2014/main" id="{E5FD3C63-E8BE-46C4-9767-3B0FDCC58C1C}"/>
              </a:ext>
            </a:extLst>
          </p:cNvPr>
          <p:cNvPicPr>
            <a:picLocks noChangeAspect="1"/>
          </p:cNvPicPr>
          <p:nvPr/>
        </p:nvPicPr>
        <p:blipFill>
          <a:blip r:embed="rId2"/>
          <a:stretch>
            <a:fillRect/>
          </a:stretch>
        </p:blipFill>
        <p:spPr>
          <a:xfrm>
            <a:off x="4514850" y="1223218"/>
            <a:ext cx="4991100" cy="571500"/>
          </a:xfrm>
          <a:prstGeom prst="rect">
            <a:avLst/>
          </a:prstGeom>
        </p:spPr>
      </p:pic>
    </p:spTree>
    <p:extLst>
      <p:ext uri="{BB962C8B-B14F-4D97-AF65-F5344CB8AC3E}">
        <p14:creationId xmlns:p14="http://schemas.microsoft.com/office/powerpoint/2010/main" val="1436827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846580" y="568345"/>
            <a:ext cx="9701953" cy="1560716"/>
          </a:xfrm>
        </p:spPr>
        <p:txBody>
          <a:bodyPr>
            <a:normAutofit/>
          </a:bodyPr>
          <a:lstStyle/>
          <a:p>
            <a:pPr algn="ctr"/>
            <a:r>
              <a:rPr lang="en-US" dirty="0"/>
              <a:t>OPEN ENROLLMENT OVERVIEW</a:t>
            </a:r>
            <a:br>
              <a:rPr lang="en-US" dirty="0"/>
            </a:br>
            <a:r>
              <a:rPr lang="en-US" dirty="0"/>
              <a:t>(per your email on 8/8/2023)</a:t>
            </a:r>
          </a:p>
        </p:txBody>
      </p:sp>
      <p:sp>
        <p:nvSpPr>
          <p:cNvPr id="3" name="Slide Number Placeholder 2">
            <a:extLst>
              <a:ext uri="{FF2B5EF4-FFF2-40B4-BE49-F238E27FC236}">
                <a16:creationId xmlns:a16="http://schemas.microsoft.com/office/drawing/2014/main" id="{FD47C1D7-BF3A-B729-809B-A22C2942FF1D}"/>
              </a:ext>
            </a:extLst>
          </p:cNvPr>
          <p:cNvSpPr>
            <a:spLocks noGrp="1"/>
          </p:cNvSpPr>
          <p:nvPr>
            <p:ph type="sldNum" sz="quarter" idx="12"/>
          </p:nvPr>
        </p:nvSpPr>
        <p:spPr>
          <a:xfrm>
            <a:off x="11117349" y="6171690"/>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5</a:t>
            </a:fld>
            <a:endParaRPr lang="en-US" sz="1200" dirty="0"/>
          </a:p>
        </p:txBody>
      </p:sp>
      <p:cxnSp>
        <p:nvCxnSpPr>
          <p:cNvPr id="26" name="Straight Connector 25">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9" name="Text Placeholder 2">
            <a:extLst>
              <a:ext uri="{FF2B5EF4-FFF2-40B4-BE49-F238E27FC236}">
                <a16:creationId xmlns:a16="http://schemas.microsoft.com/office/drawing/2014/main" id="{2747A416-C3EC-419B-A986-05A427FE842D}"/>
              </a:ext>
            </a:extLst>
          </p:cNvPr>
          <p:cNvGraphicFramePr>
            <a:graphicFrameLocks noGrp="1"/>
          </p:cNvGraphicFramePr>
          <p:nvPr>
            <p:ph idx="1"/>
            <p:extLst>
              <p:ext uri="{D42A27DB-BD31-4B8C-83A1-F6EECF244321}">
                <p14:modId xmlns:p14="http://schemas.microsoft.com/office/powerpoint/2010/main" val="3956672549"/>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657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36" name="Group 35">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37"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38"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39" name="Straight Connector 3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2CDDB9A9-6D3E-4938-883B-13CC2F8AEC3D}"/>
              </a:ext>
            </a:extLst>
          </p:cNvPr>
          <p:cNvSpPr>
            <a:spLocks noGrp="1"/>
          </p:cNvSpPr>
          <p:nvPr>
            <p:ph type="ctrTitle"/>
          </p:nvPr>
        </p:nvSpPr>
        <p:spPr>
          <a:xfrm>
            <a:off x="3162301" y="1830579"/>
            <a:ext cx="5860821" cy="1829015"/>
          </a:xfrm>
        </p:spPr>
        <p:txBody>
          <a:bodyPr anchor="ctr">
            <a:normAutofit fontScale="90000"/>
          </a:bodyPr>
          <a:lstStyle/>
          <a:p>
            <a:pPr algn="ctr"/>
            <a:r>
              <a:rPr lang="en-US" dirty="0">
                <a:solidFill>
                  <a:schemeClr val="tx2">
                    <a:lumMod val="75000"/>
                    <a:lumOff val="25000"/>
                  </a:schemeClr>
                </a:solidFill>
              </a:rPr>
              <a:t>  LIFE &amp; </a:t>
            </a:r>
            <a:br>
              <a:rPr lang="en-US" dirty="0">
                <a:solidFill>
                  <a:schemeClr val="tx2">
                    <a:lumMod val="75000"/>
                    <a:lumOff val="25000"/>
                  </a:schemeClr>
                </a:solidFill>
              </a:rPr>
            </a:br>
            <a:r>
              <a:rPr lang="en-US" dirty="0">
                <a:solidFill>
                  <a:schemeClr val="tx2">
                    <a:lumMod val="75000"/>
                    <a:lumOff val="25000"/>
                  </a:schemeClr>
                </a:solidFill>
              </a:rPr>
              <a:t>VOLUNTARY LIFE </a:t>
            </a:r>
            <a:br>
              <a:rPr lang="en-US" dirty="0">
                <a:solidFill>
                  <a:schemeClr val="tx2">
                    <a:lumMod val="75000"/>
                    <a:lumOff val="25000"/>
                  </a:schemeClr>
                </a:solidFill>
              </a:rPr>
            </a:br>
            <a:r>
              <a:rPr lang="en-US" dirty="0">
                <a:solidFill>
                  <a:schemeClr val="tx2">
                    <a:lumMod val="75000"/>
                    <a:lumOff val="25000"/>
                  </a:schemeClr>
                </a:solidFill>
              </a:rPr>
              <a:t>INSURANCE</a:t>
            </a:r>
          </a:p>
        </p:txBody>
      </p:sp>
      <p:sp>
        <p:nvSpPr>
          <p:cNvPr id="5" name="Subtitle 4">
            <a:extLst>
              <a:ext uri="{FF2B5EF4-FFF2-40B4-BE49-F238E27FC236}">
                <a16:creationId xmlns:a16="http://schemas.microsoft.com/office/drawing/2014/main" id="{1B02468F-900E-4147-BAE5-BADCD4D3BCB5}"/>
              </a:ext>
            </a:extLst>
          </p:cNvPr>
          <p:cNvSpPr>
            <a:spLocks noGrp="1"/>
          </p:cNvSpPr>
          <p:nvPr>
            <p:ph type="subTitle" idx="1"/>
          </p:nvPr>
        </p:nvSpPr>
        <p:spPr>
          <a:xfrm>
            <a:off x="3162301" y="4176130"/>
            <a:ext cx="5860821" cy="926103"/>
          </a:xfrm>
        </p:spPr>
        <p:txBody>
          <a:bodyPr>
            <a:normAutofit lnSpcReduction="10000"/>
          </a:bodyPr>
          <a:lstStyle/>
          <a:p>
            <a:pPr algn="ctr"/>
            <a:r>
              <a:rPr lang="en-US" dirty="0">
                <a:solidFill>
                  <a:schemeClr val="tx2">
                    <a:lumMod val="75000"/>
                    <a:lumOff val="25000"/>
                  </a:schemeClr>
                </a:solidFill>
              </a:rPr>
              <a:t>Benefit period 9/1/2023-8/31/2024</a:t>
            </a:r>
          </a:p>
          <a:p>
            <a:pPr algn="ctr"/>
            <a:r>
              <a:rPr lang="en-US" dirty="0">
                <a:solidFill>
                  <a:schemeClr val="tx2">
                    <a:lumMod val="75000"/>
                    <a:lumOff val="25000"/>
                  </a:schemeClr>
                </a:solidFill>
              </a:rPr>
              <a:t>The Standard Insurance Company</a:t>
            </a:r>
          </a:p>
        </p:txBody>
      </p:sp>
      <p:sp>
        <p:nvSpPr>
          <p:cNvPr id="3" name="Slide Number Placeholder 2">
            <a:extLst>
              <a:ext uri="{FF2B5EF4-FFF2-40B4-BE49-F238E27FC236}">
                <a16:creationId xmlns:a16="http://schemas.microsoft.com/office/drawing/2014/main" id="{E88CC00D-0B65-C374-602C-63FF055D3821}"/>
              </a:ext>
            </a:extLst>
          </p:cNvPr>
          <p:cNvSpPr>
            <a:spLocks noGrp="1"/>
          </p:cNvSpPr>
          <p:nvPr>
            <p:ph type="sldNum" sz="quarter" idx="12"/>
          </p:nvPr>
        </p:nvSpPr>
        <p:spPr>
          <a:xfrm>
            <a:off x="11549590" y="6391275"/>
            <a:ext cx="479499" cy="365125"/>
          </a:xfrm>
        </p:spPr>
        <p:txBody>
          <a:bodyPr>
            <a:normAutofit/>
          </a:bodyPr>
          <a:lstStyle/>
          <a:p>
            <a:pPr>
              <a:spcAft>
                <a:spcPts val="600"/>
              </a:spcAft>
            </a:pPr>
            <a:fld id="{34B7E4EF-A1BD-40F4-AB7B-04F084DD991D}" type="slidenum">
              <a:rPr lang="en-US">
                <a:solidFill>
                  <a:srgbClr val="FEFCF7"/>
                </a:solidFill>
              </a:rPr>
              <a:pPr>
                <a:spcAft>
                  <a:spcPts val="600"/>
                </a:spcAft>
              </a:pPr>
              <a:t>50</a:t>
            </a:fld>
            <a:endParaRPr lang="en-US" dirty="0">
              <a:solidFill>
                <a:srgbClr val="FEFCF7"/>
              </a:solidFill>
            </a:endParaRPr>
          </a:p>
        </p:txBody>
      </p:sp>
      <p:pic>
        <p:nvPicPr>
          <p:cNvPr id="7" name="Picture 6">
            <a:extLst>
              <a:ext uri="{FF2B5EF4-FFF2-40B4-BE49-F238E27FC236}">
                <a16:creationId xmlns:a16="http://schemas.microsoft.com/office/drawing/2014/main" id="{EEE43728-0AE6-142D-5183-9B6ADF7EBAFC}"/>
              </a:ext>
            </a:extLst>
          </p:cNvPr>
          <p:cNvPicPr>
            <a:picLocks noChangeAspect="1"/>
          </p:cNvPicPr>
          <p:nvPr/>
        </p:nvPicPr>
        <p:blipFill>
          <a:blip r:embed="rId2"/>
          <a:stretch>
            <a:fillRect/>
          </a:stretch>
        </p:blipFill>
        <p:spPr>
          <a:xfrm>
            <a:off x="2791698" y="1527374"/>
            <a:ext cx="1148368" cy="926103"/>
          </a:xfrm>
          <a:prstGeom prst="rect">
            <a:avLst/>
          </a:prstGeom>
        </p:spPr>
      </p:pic>
    </p:spTree>
    <p:extLst>
      <p:ext uri="{BB962C8B-B14F-4D97-AF65-F5344CB8AC3E}">
        <p14:creationId xmlns:p14="http://schemas.microsoft.com/office/powerpoint/2010/main" val="19927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type="wd">
                                    <p:tmPct val="1500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par>
                                <p:cTn id="13" presetID="10" presetClass="entr" presetSubtype="0" fill="hold" grpId="0" nodeType="withEffect">
                                  <p:stCondLst>
                                    <p:cond delay="500"/>
                                  </p:stCondLst>
                                  <p:iterate type="wd">
                                    <p:tmPct val="15000"/>
                                  </p:iterate>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E0A0D56-C9AD-4110-91AE-2A4BBF5C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011C0F1-D646-4AD0-ABA6-5E5BF73D753B}"/>
              </a:ext>
            </a:extLst>
          </p:cNvPr>
          <p:cNvSpPr>
            <a:spLocks noGrp="1"/>
          </p:cNvSpPr>
          <p:nvPr>
            <p:ph type="title"/>
          </p:nvPr>
        </p:nvSpPr>
        <p:spPr>
          <a:xfrm>
            <a:off x="4939646" y="568345"/>
            <a:ext cx="6764625" cy="1560716"/>
          </a:xfrm>
        </p:spPr>
        <p:txBody>
          <a:bodyPr>
            <a:normAutofit/>
          </a:bodyPr>
          <a:lstStyle/>
          <a:p>
            <a:r>
              <a:rPr lang="en-US" dirty="0"/>
              <a:t>BASIC LIFE / AD&amp;D</a:t>
            </a:r>
            <a:br>
              <a:rPr lang="en-US" dirty="0"/>
            </a:br>
            <a:r>
              <a:rPr lang="en-US" dirty="0"/>
              <a:t> </a:t>
            </a:r>
          </a:p>
        </p:txBody>
      </p:sp>
      <p:sp>
        <p:nvSpPr>
          <p:cNvPr id="3" name="Slide Number Placeholder 2">
            <a:extLst>
              <a:ext uri="{FF2B5EF4-FFF2-40B4-BE49-F238E27FC236}">
                <a16:creationId xmlns:a16="http://schemas.microsoft.com/office/drawing/2014/main" id="{A7C3D363-BFF5-BBC8-F619-BF60D0589518}"/>
              </a:ext>
            </a:extLst>
          </p:cNvPr>
          <p:cNvSpPr>
            <a:spLocks noGrp="1"/>
          </p:cNvSpPr>
          <p:nvPr>
            <p:ph type="sldNum" sz="quarter" idx="12"/>
          </p:nvPr>
        </p:nvSpPr>
        <p:spPr>
          <a:xfrm>
            <a:off x="9985772" y="6050159"/>
            <a:ext cx="1884348" cy="604269"/>
          </a:xfrm>
        </p:spPr>
        <p:txBody>
          <a:bodyPr>
            <a:normAutofit/>
          </a:bodyPr>
          <a:lstStyle/>
          <a:p>
            <a:pPr>
              <a:lnSpc>
                <a:spcPct val="90000"/>
              </a:lnSpc>
              <a:spcAft>
                <a:spcPts val="600"/>
              </a:spcAft>
            </a:pPr>
            <a:fld id="{34B7E4EF-A1BD-40F4-AB7B-04F084DD991D}" type="slidenum">
              <a:rPr lang="en-US" sz="1200"/>
              <a:pPr>
                <a:lnSpc>
                  <a:spcPct val="90000"/>
                </a:lnSpc>
                <a:spcAft>
                  <a:spcPts val="600"/>
                </a:spcAft>
              </a:pPr>
              <a:t>51</a:t>
            </a:fld>
            <a:endParaRPr lang="en-US" sz="1200" dirty="0"/>
          </a:p>
        </p:txBody>
      </p:sp>
      <p:sp>
        <p:nvSpPr>
          <p:cNvPr id="24"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3640541"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39C9A69-F9FC-FF27-A8CB-4F61F379E16B}"/>
              </a:ext>
            </a:extLst>
          </p:cNvPr>
          <p:cNvPicPr>
            <a:picLocks noChangeAspect="1"/>
          </p:cNvPicPr>
          <p:nvPr/>
        </p:nvPicPr>
        <p:blipFill>
          <a:blip r:embed="rId2"/>
          <a:stretch>
            <a:fillRect/>
          </a:stretch>
        </p:blipFill>
        <p:spPr>
          <a:xfrm>
            <a:off x="989970" y="2525939"/>
            <a:ext cx="2959246" cy="2386488"/>
          </a:xfrm>
          <a:prstGeom prst="rect">
            <a:avLst/>
          </a:prstGeom>
        </p:spPr>
      </p:pic>
      <p:cxnSp>
        <p:nvCxnSpPr>
          <p:cNvPr id="26" name="Straight Connector 25">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9646" y="2176009"/>
            <a:ext cx="67646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40AFAB5-535B-40E8-800A-C8DC7986391F}"/>
              </a:ext>
            </a:extLst>
          </p:cNvPr>
          <p:cNvSpPr>
            <a:spLocks noGrp="1"/>
          </p:cNvSpPr>
          <p:nvPr>
            <p:ph idx="1"/>
          </p:nvPr>
        </p:nvSpPr>
        <p:spPr>
          <a:xfrm>
            <a:off x="4939646" y="2438400"/>
            <a:ext cx="6764626" cy="3651504"/>
          </a:xfrm>
        </p:spPr>
        <p:txBody>
          <a:bodyPr>
            <a:normAutofit/>
          </a:bodyPr>
          <a:lstStyle/>
          <a:p>
            <a:pPr marL="0" lvl="0" indent="0">
              <a:buNone/>
            </a:pPr>
            <a:r>
              <a:rPr lang="en-US" dirty="0"/>
              <a:t>The Employer paid benefit provides your beneficiary with proceeds from your policy when you pass away.</a:t>
            </a:r>
          </a:p>
          <a:p>
            <a:pPr marL="0" lvl="0" indent="0">
              <a:buNone/>
            </a:pPr>
            <a:endParaRPr lang="en-US" dirty="0"/>
          </a:p>
          <a:p>
            <a:pPr marL="0" lvl="0" indent="0">
              <a:buNone/>
            </a:pPr>
            <a:r>
              <a:rPr lang="en-US" dirty="0"/>
              <a:t>Refer to Human Resources for benefit information.</a:t>
            </a:r>
          </a:p>
          <a:p>
            <a:pPr marL="0" lvl="0" indent="0">
              <a:buNone/>
            </a:pPr>
            <a:endParaRPr lang="en-US" dirty="0"/>
          </a:p>
          <a:p>
            <a:pPr marL="0" lvl="0" indent="0">
              <a:buNone/>
            </a:pPr>
            <a:r>
              <a:rPr lang="en-US" dirty="0"/>
              <a:t>Update your beneficiary as needed.</a:t>
            </a:r>
          </a:p>
        </p:txBody>
      </p:sp>
    </p:spTree>
    <p:extLst>
      <p:ext uri="{BB962C8B-B14F-4D97-AF65-F5344CB8AC3E}">
        <p14:creationId xmlns:p14="http://schemas.microsoft.com/office/powerpoint/2010/main" val="129866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E0A0D56-C9AD-4110-91AE-2A4BBF5C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011C0F1-D646-4AD0-ABA6-5E5BF73D753B}"/>
              </a:ext>
            </a:extLst>
          </p:cNvPr>
          <p:cNvSpPr>
            <a:spLocks noGrp="1"/>
          </p:cNvSpPr>
          <p:nvPr>
            <p:ph type="title"/>
          </p:nvPr>
        </p:nvSpPr>
        <p:spPr>
          <a:xfrm>
            <a:off x="4939646" y="568345"/>
            <a:ext cx="6764625" cy="1560716"/>
          </a:xfrm>
        </p:spPr>
        <p:txBody>
          <a:bodyPr>
            <a:normAutofit/>
          </a:bodyPr>
          <a:lstStyle/>
          <a:p>
            <a:r>
              <a:rPr lang="en-US" sz="3700" dirty="0"/>
              <a:t>VOLUNTARY LIFE / AD&amp;D</a:t>
            </a:r>
            <a:br>
              <a:rPr lang="en-US" sz="3700" dirty="0"/>
            </a:br>
            <a:r>
              <a:rPr lang="en-US" sz="3700" dirty="0"/>
              <a:t> </a:t>
            </a:r>
          </a:p>
        </p:txBody>
      </p:sp>
      <p:sp>
        <p:nvSpPr>
          <p:cNvPr id="3" name="Slide Number Placeholder 2">
            <a:extLst>
              <a:ext uri="{FF2B5EF4-FFF2-40B4-BE49-F238E27FC236}">
                <a16:creationId xmlns:a16="http://schemas.microsoft.com/office/drawing/2014/main" id="{9E4D76D2-6458-27DC-6430-9DEAFD0CEB91}"/>
              </a:ext>
            </a:extLst>
          </p:cNvPr>
          <p:cNvSpPr>
            <a:spLocks noGrp="1"/>
          </p:cNvSpPr>
          <p:nvPr>
            <p:ph type="sldNum" sz="quarter" idx="12"/>
          </p:nvPr>
        </p:nvSpPr>
        <p:spPr>
          <a:xfrm>
            <a:off x="10063788" y="6097108"/>
            <a:ext cx="1884348" cy="604269"/>
          </a:xfrm>
        </p:spPr>
        <p:txBody>
          <a:bodyPr>
            <a:normAutofit/>
          </a:bodyPr>
          <a:lstStyle/>
          <a:p>
            <a:pPr>
              <a:lnSpc>
                <a:spcPct val="90000"/>
              </a:lnSpc>
              <a:spcAft>
                <a:spcPts val="600"/>
              </a:spcAft>
            </a:pPr>
            <a:fld id="{34B7E4EF-A1BD-40F4-AB7B-04F084DD991D}" type="slidenum">
              <a:rPr lang="en-US" sz="1200"/>
              <a:pPr>
                <a:lnSpc>
                  <a:spcPct val="90000"/>
                </a:lnSpc>
                <a:spcAft>
                  <a:spcPts val="600"/>
                </a:spcAft>
              </a:pPr>
              <a:t>52</a:t>
            </a:fld>
            <a:endParaRPr lang="en-US" sz="1200" dirty="0"/>
          </a:p>
        </p:txBody>
      </p:sp>
      <p:sp>
        <p:nvSpPr>
          <p:cNvPr id="24"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3640541"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16A932C-3450-20F9-7B9A-4CD8E2D9D165}"/>
              </a:ext>
            </a:extLst>
          </p:cNvPr>
          <p:cNvPicPr>
            <a:picLocks noChangeAspect="1"/>
          </p:cNvPicPr>
          <p:nvPr/>
        </p:nvPicPr>
        <p:blipFill>
          <a:blip r:embed="rId2"/>
          <a:stretch>
            <a:fillRect/>
          </a:stretch>
        </p:blipFill>
        <p:spPr>
          <a:xfrm>
            <a:off x="989970" y="2525939"/>
            <a:ext cx="2959246" cy="2386488"/>
          </a:xfrm>
          <a:prstGeom prst="rect">
            <a:avLst/>
          </a:prstGeom>
        </p:spPr>
      </p:pic>
      <p:cxnSp>
        <p:nvCxnSpPr>
          <p:cNvPr id="26" name="Straight Connector 25">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9646" y="2176009"/>
            <a:ext cx="67646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740AFAB5-535B-40E8-800A-C8DC7986391F}"/>
              </a:ext>
            </a:extLst>
          </p:cNvPr>
          <p:cNvSpPr>
            <a:spLocks noGrp="1"/>
          </p:cNvSpPr>
          <p:nvPr>
            <p:ph idx="1"/>
          </p:nvPr>
        </p:nvSpPr>
        <p:spPr>
          <a:xfrm>
            <a:off x="4939646" y="2438400"/>
            <a:ext cx="6764626" cy="3651504"/>
          </a:xfrm>
        </p:spPr>
        <p:txBody>
          <a:bodyPr>
            <a:normAutofit/>
          </a:bodyPr>
          <a:lstStyle/>
          <a:p>
            <a:pPr marL="0" lvl="0" indent="0">
              <a:buNone/>
            </a:pPr>
            <a:r>
              <a:rPr lang="en-US" dirty="0"/>
              <a:t>We will host an open enrollment for this benefit in September.   Watch your email for more information as we draw closer to the date.</a:t>
            </a:r>
          </a:p>
          <a:p>
            <a:pPr marL="0" lvl="0" indent="0">
              <a:buNone/>
            </a:pPr>
            <a:endParaRPr lang="en-US" dirty="0"/>
          </a:p>
        </p:txBody>
      </p:sp>
    </p:spTree>
    <p:extLst>
      <p:ext uri="{BB962C8B-B14F-4D97-AF65-F5344CB8AC3E}">
        <p14:creationId xmlns:p14="http://schemas.microsoft.com/office/powerpoint/2010/main" val="3082564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51"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52"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53"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55" name="Group 54">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56"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57"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58" name="Straight Connector 57">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D08D8EDA-09BF-4326-9B88-AEA8807A5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5">
            <a:extLst>
              <a:ext uri="{FF2B5EF4-FFF2-40B4-BE49-F238E27FC236}">
                <a16:creationId xmlns:a16="http://schemas.microsoft.com/office/drawing/2014/main" id="{64FD0258-B156-4530-B0E6-B415B4B0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sp>
        <p:nvSpPr>
          <p:cNvPr id="64" name="Rounded Rectangle 7">
            <a:extLst>
              <a:ext uri="{FF2B5EF4-FFF2-40B4-BE49-F238E27FC236}">
                <a16:creationId xmlns:a16="http://schemas.microsoft.com/office/drawing/2014/main" id="{ACC061C1-B4C3-4B08-980C-B64870096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784" y="467784"/>
            <a:ext cx="11260976"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6" name="Freeform 18">
            <a:extLst>
              <a:ext uri="{FF2B5EF4-FFF2-40B4-BE49-F238E27FC236}">
                <a16:creationId xmlns:a16="http://schemas.microsoft.com/office/drawing/2014/main" id="{A7C66516-8FF2-43D6-9433-ABAF6952D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Rounded Rectangle 8">
            <a:extLst>
              <a:ext uri="{FF2B5EF4-FFF2-40B4-BE49-F238E27FC236}">
                <a16:creationId xmlns:a16="http://schemas.microsoft.com/office/drawing/2014/main" id="{7E6DEAF6-C0A3-475B-A19C-B78CDD92F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09C7B9-BBFA-ED1A-BF81-0E1AAF66FC09}"/>
              </a:ext>
            </a:extLst>
          </p:cNvPr>
          <p:cNvSpPr>
            <a:spLocks noGrp="1"/>
          </p:cNvSpPr>
          <p:nvPr>
            <p:ph type="title"/>
          </p:nvPr>
        </p:nvSpPr>
        <p:spPr>
          <a:xfrm>
            <a:off x="1068236" y="1023867"/>
            <a:ext cx="3793678" cy="3349641"/>
          </a:xfrm>
        </p:spPr>
        <p:txBody>
          <a:bodyPr vert="horz" lIns="91440" tIns="45720" rIns="91440" bIns="45720" rtlCol="0" anchor="t">
            <a:normAutofit/>
          </a:bodyPr>
          <a:lstStyle/>
          <a:p>
            <a:pPr algn="ctr">
              <a:lnSpc>
                <a:spcPct val="105000"/>
              </a:lnSpc>
            </a:pPr>
            <a:br>
              <a:rPr lang="en-US" sz="3900" b="1" dirty="0"/>
            </a:br>
            <a:r>
              <a:rPr lang="en-US" sz="3900" b="1" dirty="0"/>
              <a:t>ADDITIONAL BENEFITS THRU THE STANDARD</a:t>
            </a:r>
          </a:p>
        </p:txBody>
      </p:sp>
      <p:cxnSp>
        <p:nvCxnSpPr>
          <p:cNvPr id="70" name="Straight Connector 69">
            <a:extLst>
              <a:ext uri="{FF2B5EF4-FFF2-40B4-BE49-F238E27FC236}">
                <a16:creationId xmlns:a16="http://schemas.microsoft.com/office/drawing/2014/main" id="{2A831E53-40C4-47A8-991A-9D9838773C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2" name="Round Same Side Corner Rectangle 16">
            <a:extLst>
              <a:ext uri="{FF2B5EF4-FFF2-40B4-BE49-F238E27FC236}">
                <a16:creationId xmlns:a16="http://schemas.microsoft.com/office/drawing/2014/main" id="{17F55823-74E8-4B60-833A-54434722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67661" y="721713"/>
            <a:ext cx="5494196" cy="5437518"/>
          </a:xfrm>
          <a:prstGeom prst="round2SameRect">
            <a:avLst>
              <a:gd name="adj1" fmla="val 2412"/>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20">
            <a:extLst>
              <a:ext uri="{FF2B5EF4-FFF2-40B4-BE49-F238E27FC236}">
                <a16:creationId xmlns:a16="http://schemas.microsoft.com/office/drawing/2014/main" id="{DBBBDFCD-D772-40FC-ACFE-EF36E205C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820" y="693372"/>
            <a:ext cx="10856204"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ounded Rectangle 26">
            <a:extLst>
              <a:ext uri="{FF2B5EF4-FFF2-40B4-BE49-F238E27FC236}">
                <a16:creationId xmlns:a16="http://schemas.microsoft.com/office/drawing/2014/main" id="{884EB1EC-4E1D-4942-9BE0-F1DF13822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2464" y="1308487"/>
            <a:ext cx="4152160" cy="4285867"/>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7A31801-3E1C-EC14-DE00-5BDAD657A7D0}"/>
              </a:ext>
            </a:extLst>
          </p:cNvPr>
          <p:cNvPicPr>
            <a:picLocks noChangeAspect="1"/>
          </p:cNvPicPr>
          <p:nvPr/>
        </p:nvPicPr>
        <p:blipFill>
          <a:blip r:embed="rId2"/>
          <a:stretch>
            <a:fillRect/>
          </a:stretch>
        </p:blipFill>
        <p:spPr>
          <a:xfrm>
            <a:off x="7094722" y="2049031"/>
            <a:ext cx="3495124" cy="2818648"/>
          </a:xfrm>
          <a:prstGeom prst="rect">
            <a:avLst/>
          </a:prstGeom>
        </p:spPr>
      </p:pic>
      <p:sp>
        <p:nvSpPr>
          <p:cNvPr id="4" name="Slide Number Placeholder 3">
            <a:extLst>
              <a:ext uri="{FF2B5EF4-FFF2-40B4-BE49-F238E27FC236}">
                <a16:creationId xmlns:a16="http://schemas.microsoft.com/office/drawing/2014/main" id="{8732D73D-6A5E-B1CF-3418-E2D245390D52}"/>
              </a:ext>
            </a:extLst>
          </p:cNvPr>
          <p:cNvSpPr>
            <a:spLocks noGrp="1"/>
          </p:cNvSpPr>
          <p:nvPr>
            <p:ph type="sldNum" sz="quarter" idx="12"/>
          </p:nvPr>
        </p:nvSpPr>
        <p:spPr>
          <a:xfrm>
            <a:off x="11567395" y="6442915"/>
            <a:ext cx="595457" cy="365125"/>
          </a:xfrm>
        </p:spPr>
        <p:txBody>
          <a:bodyPr vert="horz" lIns="91440" tIns="45720" rIns="91440" bIns="45720" rtlCol="0" anchor="ctr">
            <a:normAutofit/>
          </a:bodyPr>
          <a:lstStyle/>
          <a:p>
            <a:pPr algn="l">
              <a:spcAft>
                <a:spcPts val="600"/>
              </a:spcAft>
            </a:pPr>
            <a:fld id="{34B7E4EF-A1BD-40F4-AB7B-04F084DD991D}" type="slidenum">
              <a:rPr lang="en-US" sz="1200">
                <a:solidFill>
                  <a:schemeClr val="bg2"/>
                </a:solidFill>
              </a:rPr>
              <a:pPr algn="l">
                <a:spcAft>
                  <a:spcPts val="600"/>
                </a:spcAft>
              </a:pPr>
              <a:t>53</a:t>
            </a:fld>
            <a:endParaRPr lang="en-US" sz="1200" dirty="0">
              <a:solidFill>
                <a:schemeClr val="bg2"/>
              </a:solidFill>
            </a:endParaRPr>
          </a:p>
        </p:txBody>
      </p:sp>
    </p:spTree>
    <p:extLst>
      <p:ext uri="{BB962C8B-B14F-4D97-AF65-F5344CB8AC3E}">
        <p14:creationId xmlns:p14="http://schemas.microsoft.com/office/powerpoint/2010/main" val="157693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7E0DAF15-8AF2-4607-BC7D-008DDFA29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2DD526-81E5-F241-1640-6FAA34BE92BD}"/>
              </a:ext>
            </a:extLst>
          </p:cNvPr>
          <p:cNvSpPr>
            <a:spLocks noGrp="1"/>
          </p:cNvSpPr>
          <p:nvPr>
            <p:ph type="title"/>
          </p:nvPr>
        </p:nvSpPr>
        <p:spPr>
          <a:xfrm>
            <a:off x="5151576" y="1323524"/>
            <a:ext cx="5527309" cy="4210954"/>
          </a:xfrm>
        </p:spPr>
        <p:txBody>
          <a:bodyPr vert="horz" lIns="91440" tIns="45720" rIns="91440" bIns="45720" rtlCol="0" anchor="ctr">
            <a:normAutofit/>
          </a:bodyPr>
          <a:lstStyle/>
          <a:p>
            <a:pPr algn="ctr">
              <a:lnSpc>
                <a:spcPct val="105000"/>
              </a:lnSpc>
            </a:pPr>
            <a:r>
              <a:rPr lang="en-US" sz="5400" b="1" dirty="0">
                <a:solidFill>
                  <a:schemeClr val="bg1"/>
                </a:solidFill>
              </a:rPr>
              <a:t>EMPLOYEE ASSISTANCE PROGRAM </a:t>
            </a:r>
            <a:br>
              <a:rPr lang="en-US" sz="5400" b="1" dirty="0">
                <a:solidFill>
                  <a:schemeClr val="bg1"/>
                </a:solidFill>
              </a:rPr>
            </a:br>
            <a:r>
              <a:rPr lang="en-US" sz="5400" b="1" dirty="0">
                <a:solidFill>
                  <a:schemeClr val="bg1"/>
                </a:solidFill>
              </a:rPr>
              <a:t>(EAP)</a:t>
            </a:r>
          </a:p>
        </p:txBody>
      </p:sp>
      <p:sp>
        <p:nvSpPr>
          <p:cNvPr id="20" name="Rectangle 19">
            <a:extLst>
              <a:ext uri="{FF2B5EF4-FFF2-40B4-BE49-F238E27FC236}">
                <a16:creationId xmlns:a16="http://schemas.microsoft.com/office/drawing/2014/main" id="{60023F75-BD2E-4177-8FA1-1EB9F3E45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4295"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31B5C6-9592-4D8F-923A-791E5EF95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3">
              <a:lumMod val="5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BE4CD3D-AB91-5877-C126-C96E4C6131EB}"/>
              </a:ext>
            </a:extLst>
          </p:cNvPr>
          <p:cNvSpPr>
            <a:spLocks noGrp="1"/>
          </p:cNvSpPr>
          <p:nvPr>
            <p:ph type="sldNum" sz="quarter" idx="12"/>
          </p:nvPr>
        </p:nvSpPr>
        <p:spPr>
          <a:xfrm>
            <a:off x="853758" y="6390747"/>
            <a:ext cx="431132" cy="365125"/>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54</a:t>
            </a:fld>
            <a:endParaRPr lang="en-US" sz="1200" dirty="0">
              <a:solidFill>
                <a:srgbClr val="FEFCF7"/>
              </a:solidFill>
            </a:endParaRPr>
          </a:p>
        </p:txBody>
      </p:sp>
      <p:pic>
        <p:nvPicPr>
          <p:cNvPr id="5" name="Picture 4">
            <a:extLst>
              <a:ext uri="{FF2B5EF4-FFF2-40B4-BE49-F238E27FC236}">
                <a16:creationId xmlns:a16="http://schemas.microsoft.com/office/drawing/2014/main" id="{2718CBDD-5FFE-0A9A-F558-1EE7327D3076}"/>
              </a:ext>
            </a:extLst>
          </p:cNvPr>
          <p:cNvPicPr>
            <a:picLocks noChangeAspect="1"/>
          </p:cNvPicPr>
          <p:nvPr/>
        </p:nvPicPr>
        <p:blipFill>
          <a:blip r:embed="rId2"/>
          <a:stretch>
            <a:fillRect/>
          </a:stretch>
        </p:blipFill>
        <p:spPr>
          <a:xfrm>
            <a:off x="10678885" y="5610226"/>
            <a:ext cx="1476375" cy="1190625"/>
          </a:xfrm>
          <a:prstGeom prst="rect">
            <a:avLst/>
          </a:prstGeom>
        </p:spPr>
      </p:pic>
    </p:spTree>
    <p:extLst>
      <p:ext uri="{BB962C8B-B14F-4D97-AF65-F5344CB8AC3E}">
        <p14:creationId xmlns:p14="http://schemas.microsoft.com/office/powerpoint/2010/main" val="261081624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D8AF0A-1EB1-DF32-1068-E0ACA12BDCC0}"/>
              </a:ext>
            </a:extLst>
          </p:cNvPr>
          <p:cNvSpPr>
            <a:spLocks noGrp="1"/>
          </p:cNvSpPr>
          <p:nvPr>
            <p:ph type="title"/>
          </p:nvPr>
        </p:nvSpPr>
        <p:spPr>
          <a:xfrm>
            <a:off x="7852528" y="568345"/>
            <a:ext cx="3851743" cy="1560716"/>
          </a:xfrm>
        </p:spPr>
        <p:txBody>
          <a:bodyPr>
            <a:normAutofit/>
          </a:bodyPr>
          <a:lstStyle/>
          <a:p>
            <a:pPr algn="ctr"/>
            <a:r>
              <a:rPr lang="en-US" sz="2600" b="1" dirty="0"/>
              <a:t>EMPLOYEE ASSISTANCE PROGRAM (EAP)</a:t>
            </a:r>
          </a:p>
        </p:txBody>
      </p:sp>
      <p:pic>
        <p:nvPicPr>
          <p:cNvPr id="6" name="Content Placeholder 5">
            <a:extLst>
              <a:ext uri="{FF2B5EF4-FFF2-40B4-BE49-F238E27FC236}">
                <a16:creationId xmlns:a16="http://schemas.microsoft.com/office/drawing/2014/main" id="{033FE4BD-EE96-FD1C-711F-E7B0E5CC70CE}"/>
              </a:ext>
            </a:extLst>
          </p:cNvPr>
          <p:cNvPicPr>
            <a:picLocks noChangeAspect="1"/>
          </p:cNvPicPr>
          <p:nvPr/>
        </p:nvPicPr>
        <p:blipFill>
          <a:blip r:embed="rId2"/>
          <a:stretch>
            <a:fillRect/>
          </a:stretch>
        </p:blipFill>
        <p:spPr>
          <a:xfrm>
            <a:off x="1686368" y="640081"/>
            <a:ext cx="4793279" cy="5340702"/>
          </a:xfrm>
          <a:prstGeom prst="rect">
            <a:avLst/>
          </a:prstGeom>
        </p:spPr>
      </p:pic>
      <p:cxnSp>
        <p:nvCxnSpPr>
          <p:cNvPr id="24" name="Straight Connector 23">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EBA59027-21FA-5A1A-A105-8C53A8E9F318}"/>
              </a:ext>
            </a:extLst>
          </p:cNvPr>
          <p:cNvSpPr>
            <a:spLocks noGrp="1"/>
          </p:cNvSpPr>
          <p:nvPr>
            <p:ph idx="1"/>
          </p:nvPr>
        </p:nvSpPr>
        <p:spPr>
          <a:xfrm>
            <a:off x="7852528" y="2438399"/>
            <a:ext cx="3851743" cy="3661955"/>
          </a:xfrm>
        </p:spPr>
        <p:txBody>
          <a:bodyPr>
            <a:normAutofit/>
          </a:bodyPr>
          <a:lstStyle/>
          <a:p>
            <a:pPr marL="0" indent="0">
              <a:buNone/>
            </a:pPr>
            <a:r>
              <a:rPr lang="en-US" dirty="0"/>
              <a:t>This CONFIDENTIAL program is free &amp; available to employees &amp; their families of Proviso Township High School District 209.</a:t>
            </a:r>
          </a:p>
          <a:p>
            <a:pPr marL="0" indent="0">
              <a:buNone/>
            </a:pPr>
            <a:endParaRPr lang="en-US" dirty="0"/>
          </a:p>
          <a:p>
            <a:pPr marL="0" indent="0">
              <a:buNone/>
            </a:pPr>
            <a:r>
              <a:rPr lang="en-US" dirty="0"/>
              <a:t>Refer to your benefit book for more information.</a:t>
            </a:r>
          </a:p>
        </p:txBody>
      </p:sp>
      <p:sp>
        <p:nvSpPr>
          <p:cNvPr id="3" name="Slide Number Placeholder 2">
            <a:extLst>
              <a:ext uri="{FF2B5EF4-FFF2-40B4-BE49-F238E27FC236}">
                <a16:creationId xmlns:a16="http://schemas.microsoft.com/office/drawing/2014/main" id="{E9A9CCB5-C2C0-E370-B8AE-B42C54745E44}"/>
              </a:ext>
            </a:extLst>
          </p:cNvPr>
          <p:cNvSpPr>
            <a:spLocks noGrp="1"/>
          </p:cNvSpPr>
          <p:nvPr>
            <p:ph type="sldNum" sz="quarter" idx="12"/>
          </p:nvPr>
        </p:nvSpPr>
        <p:spPr>
          <a:xfrm>
            <a:off x="10098788" y="6209918"/>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55</a:t>
            </a:fld>
            <a:endParaRPr lang="en-US" sz="1200" dirty="0"/>
          </a:p>
        </p:txBody>
      </p:sp>
    </p:spTree>
    <p:extLst>
      <p:ext uri="{BB962C8B-B14F-4D97-AF65-F5344CB8AC3E}">
        <p14:creationId xmlns:p14="http://schemas.microsoft.com/office/powerpoint/2010/main" val="47959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7E0DAF15-8AF2-4607-BC7D-008DDFA29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2DD526-81E5-F241-1640-6FAA34BE92BD}"/>
              </a:ext>
            </a:extLst>
          </p:cNvPr>
          <p:cNvSpPr>
            <a:spLocks noGrp="1"/>
          </p:cNvSpPr>
          <p:nvPr>
            <p:ph type="title"/>
          </p:nvPr>
        </p:nvSpPr>
        <p:spPr>
          <a:xfrm>
            <a:off x="5151576" y="1323524"/>
            <a:ext cx="5527309" cy="4210954"/>
          </a:xfrm>
        </p:spPr>
        <p:txBody>
          <a:bodyPr vert="horz" lIns="91440" tIns="45720" rIns="91440" bIns="45720" rtlCol="0" anchor="ctr">
            <a:normAutofit/>
          </a:bodyPr>
          <a:lstStyle/>
          <a:p>
            <a:pPr algn="ctr">
              <a:lnSpc>
                <a:spcPct val="105000"/>
              </a:lnSpc>
            </a:pPr>
            <a:r>
              <a:rPr lang="en-US" sz="5400" b="1" dirty="0">
                <a:solidFill>
                  <a:schemeClr val="bg1"/>
                </a:solidFill>
              </a:rPr>
              <a:t>TRAVEL </a:t>
            </a:r>
            <a:br>
              <a:rPr lang="en-US" sz="5400" b="1" dirty="0">
                <a:solidFill>
                  <a:schemeClr val="bg1"/>
                </a:solidFill>
              </a:rPr>
            </a:br>
            <a:r>
              <a:rPr lang="en-US" sz="5400" b="1" dirty="0">
                <a:solidFill>
                  <a:schemeClr val="bg1"/>
                </a:solidFill>
              </a:rPr>
              <a:t>ASSISTANCE</a:t>
            </a:r>
          </a:p>
        </p:txBody>
      </p:sp>
      <p:sp>
        <p:nvSpPr>
          <p:cNvPr id="20" name="Rectangle 19">
            <a:extLst>
              <a:ext uri="{FF2B5EF4-FFF2-40B4-BE49-F238E27FC236}">
                <a16:creationId xmlns:a16="http://schemas.microsoft.com/office/drawing/2014/main" id="{60023F75-BD2E-4177-8FA1-1EB9F3E45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4295"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31B5C6-9592-4D8F-923A-791E5EF95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3">
              <a:lumMod val="5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BE4CD3D-AB91-5877-C126-C96E4C6131EB}"/>
              </a:ext>
            </a:extLst>
          </p:cNvPr>
          <p:cNvSpPr>
            <a:spLocks noGrp="1"/>
          </p:cNvSpPr>
          <p:nvPr>
            <p:ph type="sldNum" sz="quarter" idx="12"/>
          </p:nvPr>
        </p:nvSpPr>
        <p:spPr>
          <a:xfrm>
            <a:off x="924702" y="6332381"/>
            <a:ext cx="368070" cy="365125"/>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56</a:t>
            </a:fld>
            <a:endParaRPr lang="en-US" sz="1200" dirty="0">
              <a:solidFill>
                <a:srgbClr val="FEFCF7"/>
              </a:solidFill>
            </a:endParaRPr>
          </a:p>
        </p:txBody>
      </p:sp>
      <p:pic>
        <p:nvPicPr>
          <p:cNvPr id="5" name="Picture 4">
            <a:extLst>
              <a:ext uri="{FF2B5EF4-FFF2-40B4-BE49-F238E27FC236}">
                <a16:creationId xmlns:a16="http://schemas.microsoft.com/office/drawing/2014/main" id="{2718CBDD-5FFE-0A9A-F558-1EE7327D3076}"/>
              </a:ext>
            </a:extLst>
          </p:cNvPr>
          <p:cNvPicPr>
            <a:picLocks noChangeAspect="1"/>
          </p:cNvPicPr>
          <p:nvPr/>
        </p:nvPicPr>
        <p:blipFill>
          <a:blip r:embed="rId2"/>
          <a:stretch>
            <a:fillRect/>
          </a:stretch>
        </p:blipFill>
        <p:spPr>
          <a:xfrm>
            <a:off x="10678885" y="5610226"/>
            <a:ext cx="1476375" cy="1190625"/>
          </a:xfrm>
          <a:prstGeom prst="rect">
            <a:avLst/>
          </a:prstGeom>
        </p:spPr>
      </p:pic>
    </p:spTree>
    <p:extLst>
      <p:ext uri="{BB962C8B-B14F-4D97-AF65-F5344CB8AC3E}">
        <p14:creationId xmlns:p14="http://schemas.microsoft.com/office/powerpoint/2010/main" val="381170389"/>
      </p:ext>
    </p:extLst>
  </p:cSld>
  <p:clrMapOvr>
    <a:overrideClrMapping bg1="dk1" tx1="lt1" bg2="dk2" tx2="lt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44BBADA1-9C19-4DF9-B9B3-57B5EBE33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FE0C78-6800-EA7B-8516-3AC7A5F4F22A}"/>
              </a:ext>
            </a:extLst>
          </p:cNvPr>
          <p:cNvSpPr>
            <a:spLocks noGrp="1"/>
          </p:cNvSpPr>
          <p:nvPr>
            <p:ph type="title"/>
          </p:nvPr>
        </p:nvSpPr>
        <p:spPr>
          <a:xfrm>
            <a:off x="7234706" y="328730"/>
            <a:ext cx="4469566" cy="1560716"/>
          </a:xfrm>
        </p:spPr>
        <p:txBody>
          <a:bodyPr>
            <a:normAutofit/>
          </a:bodyPr>
          <a:lstStyle/>
          <a:p>
            <a:r>
              <a:rPr lang="en-US" dirty="0"/>
              <a:t>TRAVEL ASSISTANCE</a:t>
            </a:r>
          </a:p>
        </p:txBody>
      </p:sp>
      <p:cxnSp>
        <p:nvCxnSpPr>
          <p:cNvPr id="67" name="Straight Connector 66">
            <a:extLst>
              <a:ext uri="{FF2B5EF4-FFF2-40B4-BE49-F238E27FC236}">
                <a16:creationId xmlns:a16="http://schemas.microsoft.com/office/drawing/2014/main" id="{191574A0-150B-491C-A458-998B1E6161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60EEC59-6997-FF24-BCB3-42AFE5152A1A}"/>
              </a:ext>
            </a:extLst>
          </p:cNvPr>
          <p:cNvSpPr>
            <a:spLocks noGrp="1"/>
          </p:cNvSpPr>
          <p:nvPr>
            <p:ph idx="1"/>
          </p:nvPr>
        </p:nvSpPr>
        <p:spPr>
          <a:xfrm>
            <a:off x="7599285" y="2222958"/>
            <a:ext cx="4104986" cy="3866946"/>
          </a:xfrm>
        </p:spPr>
        <p:txBody>
          <a:bodyPr>
            <a:normAutofit/>
          </a:bodyPr>
          <a:lstStyle/>
          <a:p>
            <a:pPr marL="0" indent="0">
              <a:buNone/>
            </a:pPr>
            <a:r>
              <a:rPr lang="en-US" dirty="0"/>
              <a:t>When you travel more than 100 miles from home or internationally, assistance is available before &amp; during your trip.   Employees, their spouse &amp; children through age 25 are covered.  </a:t>
            </a:r>
          </a:p>
          <a:p>
            <a:pPr marL="0" indent="0">
              <a:buNone/>
            </a:pPr>
            <a:endParaRPr lang="en-US" dirty="0"/>
          </a:p>
          <a:p>
            <a:pPr marL="0" indent="0">
              <a:buNone/>
            </a:pPr>
            <a:r>
              <a:rPr lang="en-US" dirty="0"/>
              <a:t>Refer to your Benefit Book for more information.</a:t>
            </a:r>
          </a:p>
          <a:p>
            <a:pPr marL="0" indent="0" algn="ctr">
              <a:buNone/>
            </a:pPr>
            <a:r>
              <a:rPr lang="en-US" sz="1600" b="1" i="1" dirty="0"/>
              <a:t>Participation is confidential!</a:t>
            </a:r>
          </a:p>
        </p:txBody>
      </p:sp>
      <p:sp>
        <p:nvSpPr>
          <p:cNvPr id="3" name="Slide Number Placeholder 2">
            <a:extLst>
              <a:ext uri="{FF2B5EF4-FFF2-40B4-BE49-F238E27FC236}">
                <a16:creationId xmlns:a16="http://schemas.microsoft.com/office/drawing/2014/main" id="{5ACF530C-870D-8456-75B6-D63BC5BDB1E0}"/>
              </a:ext>
            </a:extLst>
          </p:cNvPr>
          <p:cNvSpPr>
            <a:spLocks noGrp="1"/>
          </p:cNvSpPr>
          <p:nvPr>
            <p:ph type="sldNum" sz="quarter" idx="12"/>
          </p:nvPr>
        </p:nvSpPr>
        <p:spPr>
          <a:xfrm>
            <a:off x="10151841" y="6078553"/>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57</a:t>
            </a:fld>
            <a:endParaRPr lang="en-US" sz="1200" dirty="0"/>
          </a:p>
        </p:txBody>
      </p:sp>
      <p:pic>
        <p:nvPicPr>
          <p:cNvPr id="62" name="Picture 61">
            <a:extLst>
              <a:ext uri="{FF2B5EF4-FFF2-40B4-BE49-F238E27FC236}">
                <a16:creationId xmlns:a16="http://schemas.microsoft.com/office/drawing/2014/main" id="{12693F9B-DA05-A663-7C57-3B2A4E62F337}"/>
              </a:ext>
            </a:extLst>
          </p:cNvPr>
          <p:cNvPicPr>
            <a:picLocks noChangeAspect="1"/>
          </p:cNvPicPr>
          <p:nvPr/>
        </p:nvPicPr>
        <p:blipFill>
          <a:blip r:embed="rId2"/>
          <a:stretch>
            <a:fillRect/>
          </a:stretch>
        </p:blipFill>
        <p:spPr>
          <a:xfrm>
            <a:off x="523783" y="308590"/>
            <a:ext cx="2226908" cy="2080225"/>
          </a:xfrm>
          <a:prstGeom prst="rect">
            <a:avLst/>
          </a:prstGeom>
        </p:spPr>
      </p:pic>
      <p:pic>
        <p:nvPicPr>
          <p:cNvPr id="64" name="Picture 63">
            <a:extLst>
              <a:ext uri="{FF2B5EF4-FFF2-40B4-BE49-F238E27FC236}">
                <a16:creationId xmlns:a16="http://schemas.microsoft.com/office/drawing/2014/main" id="{A2F3DA64-6A6C-0A76-C257-CD237E3AEDA6}"/>
              </a:ext>
            </a:extLst>
          </p:cNvPr>
          <p:cNvPicPr>
            <a:picLocks noChangeAspect="1"/>
          </p:cNvPicPr>
          <p:nvPr/>
        </p:nvPicPr>
        <p:blipFill>
          <a:blip r:embed="rId3"/>
          <a:stretch>
            <a:fillRect/>
          </a:stretch>
        </p:blipFill>
        <p:spPr>
          <a:xfrm>
            <a:off x="2726296" y="1332324"/>
            <a:ext cx="4075502" cy="4518060"/>
          </a:xfrm>
          <a:prstGeom prst="rect">
            <a:avLst/>
          </a:prstGeom>
        </p:spPr>
      </p:pic>
    </p:spTree>
    <p:extLst>
      <p:ext uri="{BB962C8B-B14F-4D97-AF65-F5344CB8AC3E}">
        <p14:creationId xmlns:p14="http://schemas.microsoft.com/office/powerpoint/2010/main" val="4071081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9"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0"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1"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3" name="Group 12">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4"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5"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6" name="Straight Connector 15">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7E0DAF15-8AF2-4607-BC7D-008DDFA29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2DD526-81E5-F241-1640-6FAA34BE92BD}"/>
              </a:ext>
            </a:extLst>
          </p:cNvPr>
          <p:cNvSpPr>
            <a:spLocks noGrp="1"/>
          </p:cNvSpPr>
          <p:nvPr>
            <p:ph type="title"/>
          </p:nvPr>
        </p:nvSpPr>
        <p:spPr>
          <a:xfrm>
            <a:off x="5151576" y="1323524"/>
            <a:ext cx="5527309" cy="4210954"/>
          </a:xfrm>
        </p:spPr>
        <p:txBody>
          <a:bodyPr vert="horz" lIns="91440" tIns="45720" rIns="91440" bIns="45720" rtlCol="0" anchor="ctr">
            <a:normAutofit/>
          </a:bodyPr>
          <a:lstStyle/>
          <a:p>
            <a:pPr algn="ctr">
              <a:lnSpc>
                <a:spcPct val="105000"/>
              </a:lnSpc>
            </a:pPr>
            <a:r>
              <a:rPr lang="en-US" sz="5400" b="1" dirty="0">
                <a:solidFill>
                  <a:schemeClr val="bg1"/>
                </a:solidFill>
              </a:rPr>
              <a:t>FAMILY BENEFITS </a:t>
            </a:r>
            <a:br>
              <a:rPr lang="en-US" sz="5400" b="1" dirty="0">
                <a:solidFill>
                  <a:schemeClr val="bg1"/>
                </a:solidFill>
              </a:rPr>
            </a:br>
            <a:r>
              <a:rPr lang="en-US" sz="5400" b="1" dirty="0">
                <a:solidFill>
                  <a:schemeClr val="bg1"/>
                </a:solidFill>
              </a:rPr>
              <a:t>for Higher Education</a:t>
            </a:r>
          </a:p>
        </p:txBody>
      </p:sp>
      <p:sp>
        <p:nvSpPr>
          <p:cNvPr id="20" name="Rectangle 19">
            <a:extLst>
              <a:ext uri="{FF2B5EF4-FFF2-40B4-BE49-F238E27FC236}">
                <a16:creationId xmlns:a16="http://schemas.microsoft.com/office/drawing/2014/main" id="{60023F75-BD2E-4177-8FA1-1EB9F3E45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4295"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C31B5C6-9592-4D8F-923A-791E5EF95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3">
              <a:lumMod val="50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BE4CD3D-AB91-5877-C126-C96E4C6131EB}"/>
              </a:ext>
            </a:extLst>
          </p:cNvPr>
          <p:cNvSpPr>
            <a:spLocks noGrp="1"/>
          </p:cNvSpPr>
          <p:nvPr>
            <p:ph type="sldNum" sz="quarter" idx="12"/>
          </p:nvPr>
        </p:nvSpPr>
        <p:spPr>
          <a:xfrm>
            <a:off x="916820" y="6386236"/>
            <a:ext cx="368070" cy="365125"/>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58</a:t>
            </a:fld>
            <a:endParaRPr lang="en-US" sz="1200" dirty="0">
              <a:solidFill>
                <a:srgbClr val="FEFCF7"/>
              </a:solidFill>
            </a:endParaRPr>
          </a:p>
        </p:txBody>
      </p:sp>
      <p:pic>
        <p:nvPicPr>
          <p:cNvPr id="5" name="Picture 4">
            <a:extLst>
              <a:ext uri="{FF2B5EF4-FFF2-40B4-BE49-F238E27FC236}">
                <a16:creationId xmlns:a16="http://schemas.microsoft.com/office/drawing/2014/main" id="{2718CBDD-5FFE-0A9A-F558-1EE7327D3076}"/>
              </a:ext>
            </a:extLst>
          </p:cNvPr>
          <p:cNvPicPr>
            <a:picLocks noChangeAspect="1"/>
          </p:cNvPicPr>
          <p:nvPr/>
        </p:nvPicPr>
        <p:blipFill>
          <a:blip r:embed="rId2"/>
          <a:stretch>
            <a:fillRect/>
          </a:stretch>
        </p:blipFill>
        <p:spPr>
          <a:xfrm>
            <a:off x="10678885" y="5610226"/>
            <a:ext cx="1476375" cy="1190625"/>
          </a:xfrm>
          <a:prstGeom prst="rect">
            <a:avLst/>
          </a:prstGeom>
        </p:spPr>
      </p:pic>
    </p:spTree>
    <p:extLst>
      <p:ext uri="{BB962C8B-B14F-4D97-AF65-F5344CB8AC3E}">
        <p14:creationId xmlns:p14="http://schemas.microsoft.com/office/powerpoint/2010/main" val="3817377733"/>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BBDC9-57DA-82AE-C611-0184797ACF3B}"/>
              </a:ext>
            </a:extLst>
          </p:cNvPr>
          <p:cNvSpPr>
            <a:spLocks noGrp="1"/>
          </p:cNvSpPr>
          <p:nvPr>
            <p:ph type="title"/>
          </p:nvPr>
        </p:nvSpPr>
        <p:spPr>
          <a:xfrm>
            <a:off x="1846580" y="568345"/>
            <a:ext cx="9701953" cy="1560716"/>
          </a:xfrm>
        </p:spPr>
        <p:txBody>
          <a:bodyPr>
            <a:normAutofit/>
          </a:bodyPr>
          <a:lstStyle/>
          <a:p>
            <a:r>
              <a:rPr lang="en-US" dirty="0"/>
              <a:t>FAMILY BENEFITS for Higher Education</a:t>
            </a:r>
          </a:p>
        </p:txBody>
      </p:sp>
      <p:sp>
        <p:nvSpPr>
          <p:cNvPr id="3" name="Slide Number Placeholder 2">
            <a:extLst>
              <a:ext uri="{FF2B5EF4-FFF2-40B4-BE49-F238E27FC236}">
                <a16:creationId xmlns:a16="http://schemas.microsoft.com/office/drawing/2014/main" id="{2F226724-C693-E2B2-2903-47F9E995CAFE}"/>
              </a:ext>
            </a:extLst>
          </p:cNvPr>
          <p:cNvSpPr>
            <a:spLocks noGrp="1"/>
          </p:cNvSpPr>
          <p:nvPr>
            <p:ph type="sldNum" sz="quarter" idx="12"/>
          </p:nvPr>
        </p:nvSpPr>
        <p:spPr>
          <a:xfrm>
            <a:off x="11030994" y="6049905"/>
            <a:ext cx="988493"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59</a:t>
            </a:fld>
            <a:endParaRPr lang="en-US" sz="1200" dirty="0"/>
          </a:p>
        </p:txBody>
      </p:sp>
      <p:cxnSp>
        <p:nvCxnSpPr>
          <p:cNvPr id="12" name="Straight Connector 11">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580" y="2176009"/>
            <a:ext cx="970195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Content Placeholder 3">
            <a:extLst>
              <a:ext uri="{FF2B5EF4-FFF2-40B4-BE49-F238E27FC236}">
                <a16:creationId xmlns:a16="http://schemas.microsoft.com/office/drawing/2014/main" id="{24C41987-10D7-2235-4854-711DD64EFA48}"/>
              </a:ext>
            </a:extLst>
          </p:cNvPr>
          <p:cNvGraphicFramePr>
            <a:graphicFrameLocks noGrp="1"/>
          </p:cNvGraphicFramePr>
          <p:nvPr>
            <p:ph idx="1"/>
            <p:extLst>
              <p:ext uri="{D42A27DB-BD31-4B8C-83A1-F6EECF244321}">
                <p14:modId xmlns:p14="http://schemas.microsoft.com/office/powerpoint/2010/main" val="1624712998"/>
              </p:ext>
            </p:extLst>
          </p:nvPr>
        </p:nvGraphicFramePr>
        <p:xfrm>
          <a:off x="1846580" y="2438400"/>
          <a:ext cx="9701953"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869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DB03D4E-BC80-4CD7-BE0B-4A69CD10C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10" name="Freeform 13">
              <a:extLst>
                <a:ext uri="{FF2B5EF4-FFF2-40B4-BE49-F238E27FC236}">
                  <a16:creationId xmlns:a16="http://schemas.microsoft.com/office/drawing/2014/main" id="{EA9B5E3C-F539-403A-9A7A-E5D38BD294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1" name="Freeform 9">
              <a:extLst>
                <a:ext uri="{FF2B5EF4-FFF2-40B4-BE49-F238E27FC236}">
                  <a16:creationId xmlns:a16="http://schemas.microsoft.com/office/drawing/2014/main" id="{9EF52E42-C54A-499A-8B82-F34D6FCB73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2" name="Freeform 5">
              <a:extLst>
                <a:ext uri="{FF2B5EF4-FFF2-40B4-BE49-F238E27FC236}">
                  <a16:creationId xmlns:a16="http://schemas.microsoft.com/office/drawing/2014/main" id="{491A399A-8683-47D1-9CB7-59306C5FD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4" name="Group 13">
            <a:extLst>
              <a:ext uri="{FF2B5EF4-FFF2-40B4-BE49-F238E27FC236}">
                <a16:creationId xmlns:a16="http://schemas.microsoft.com/office/drawing/2014/main" id="{DA131F20-0603-4F9A-8475-D69927FA1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15" name="Freeform 206">
              <a:extLst>
                <a:ext uri="{FF2B5EF4-FFF2-40B4-BE49-F238E27FC236}">
                  <a16:creationId xmlns:a16="http://schemas.microsoft.com/office/drawing/2014/main" id="{CCD0BBDF-334F-458C-A262-FFF6508FAA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6" name="Freeform 211">
              <a:extLst>
                <a:ext uri="{FF2B5EF4-FFF2-40B4-BE49-F238E27FC236}">
                  <a16:creationId xmlns:a16="http://schemas.microsoft.com/office/drawing/2014/main" id="{3F43F960-7E1B-42E7-BC06-099D610D6F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7" name="Straight Connector 16">
              <a:extLst>
                <a:ext uri="{FF2B5EF4-FFF2-40B4-BE49-F238E27FC236}">
                  <a16:creationId xmlns:a16="http://schemas.microsoft.com/office/drawing/2014/main" id="{130AA2E7-B2AB-4459-8AC4-84B8F50DA4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rgbClr val="FEFCF7">
              <a:alpha val="30000"/>
            </a:srgbClr>
          </a:solidFill>
          <a:ln>
            <a:noFill/>
          </a:ln>
        </p:spPr>
      </p:sp>
      <p:grpSp>
        <p:nvGrpSpPr>
          <p:cNvPr id="23" name="Group 22">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688" y="1262063"/>
            <a:ext cx="7286625" cy="4333875"/>
            <a:chOff x="2452688" y="1262063"/>
            <a:chExt cx="7286625" cy="4333875"/>
          </a:xfrm>
        </p:grpSpPr>
        <p:sp useBgFill="1">
          <p:nvSpPr>
            <p:cNvPr id="24"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25"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2">
                <a:lumMod val="75000"/>
              </a:schemeClr>
            </a:solidFill>
            <a:ln w="0">
              <a:noFill/>
              <a:prstDash val="solid"/>
              <a:round/>
              <a:headEnd/>
              <a:tailEnd/>
            </a:ln>
          </p:spPr>
        </p:sp>
        <p:cxnSp>
          <p:nvCxnSpPr>
            <p:cNvPr id="26" name="Straight Connector 25">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BAC848FA-3649-4C8E-E6AF-3EE212D99DF0}"/>
              </a:ext>
            </a:extLst>
          </p:cNvPr>
          <p:cNvSpPr>
            <a:spLocks noGrp="1"/>
          </p:cNvSpPr>
          <p:nvPr>
            <p:ph type="title"/>
          </p:nvPr>
        </p:nvSpPr>
        <p:spPr>
          <a:xfrm>
            <a:off x="3162301" y="1830579"/>
            <a:ext cx="5860821" cy="1829015"/>
          </a:xfrm>
        </p:spPr>
        <p:txBody>
          <a:bodyPr vert="horz" lIns="91440" tIns="45720" rIns="91440" bIns="45720" rtlCol="0" anchor="ctr">
            <a:normAutofit fontScale="90000"/>
          </a:bodyPr>
          <a:lstStyle/>
          <a:p>
            <a:pPr algn="ctr">
              <a:lnSpc>
                <a:spcPct val="105000"/>
              </a:lnSpc>
            </a:pPr>
            <a:r>
              <a:rPr lang="en-US" sz="3900" dirty="0"/>
              <a:t>REVIEW OF BENEFITS </a:t>
            </a:r>
            <a:br>
              <a:rPr lang="en-US" sz="3900" dirty="0"/>
            </a:br>
            <a:r>
              <a:rPr lang="en-US" sz="3900" dirty="0"/>
              <a:t>9/1/2023-8/31/2024</a:t>
            </a:r>
          </a:p>
        </p:txBody>
      </p:sp>
      <p:sp>
        <p:nvSpPr>
          <p:cNvPr id="3" name="Slide Number Placeholder 2">
            <a:extLst>
              <a:ext uri="{FF2B5EF4-FFF2-40B4-BE49-F238E27FC236}">
                <a16:creationId xmlns:a16="http://schemas.microsoft.com/office/drawing/2014/main" id="{E43ABB49-5E7C-415F-0404-3B15438CBA10}"/>
              </a:ext>
            </a:extLst>
          </p:cNvPr>
          <p:cNvSpPr>
            <a:spLocks noGrp="1"/>
          </p:cNvSpPr>
          <p:nvPr>
            <p:ph type="sldNum" sz="quarter" idx="12"/>
          </p:nvPr>
        </p:nvSpPr>
        <p:spPr>
          <a:xfrm>
            <a:off x="11751769" y="6374496"/>
            <a:ext cx="290313" cy="365125"/>
          </a:xfrm>
        </p:spPr>
        <p:txBody>
          <a:bodyPr vert="horz" lIns="91440" tIns="45720" rIns="91440" bIns="45720" rtlCol="0" anchor="ctr">
            <a:normAutofit/>
          </a:bodyPr>
          <a:lstStyle/>
          <a:p>
            <a:pPr algn="l">
              <a:spcAft>
                <a:spcPts val="600"/>
              </a:spcAft>
            </a:pPr>
            <a:fld id="{34B7E4EF-A1BD-40F4-AB7B-04F084DD991D}" type="slidenum">
              <a:rPr lang="en-US" sz="1200">
                <a:solidFill>
                  <a:srgbClr val="FEFCF7"/>
                </a:solidFill>
              </a:rPr>
              <a:pPr algn="l">
                <a:spcAft>
                  <a:spcPts val="600"/>
                </a:spcAft>
              </a:pPr>
              <a:t>6</a:t>
            </a:fld>
            <a:endParaRPr lang="en-US" sz="1200" dirty="0">
              <a:solidFill>
                <a:srgbClr val="FEFCF7"/>
              </a:solidFill>
            </a:endParaRPr>
          </a:p>
        </p:txBody>
      </p:sp>
      <p:pic>
        <p:nvPicPr>
          <p:cNvPr id="5" name="Picture 4">
            <a:extLst>
              <a:ext uri="{FF2B5EF4-FFF2-40B4-BE49-F238E27FC236}">
                <a16:creationId xmlns:a16="http://schemas.microsoft.com/office/drawing/2014/main" id="{E9142C32-BB20-4BCB-A1E6-2B1871F119D5}"/>
              </a:ext>
            </a:extLst>
          </p:cNvPr>
          <p:cNvPicPr>
            <a:picLocks noChangeAspect="1"/>
          </p:cNvPicPr>
          <p:nvPr/>
        </p:nvPicPr>
        <p:blipFill>
          <a:blip r:embed="rId2"/>
          <a:stretch>
            <a:fillRect/>
          </a:stretch>
        </p:blipFill>
        <p:spPr>
          <a:xfrm>
            <a:off x="3004228" y="3889055"/>
            <a:ext cx="2204385" cy="556947"/>
          </a:xfrm>
          <a:prstGeom prst="rect">
            <a:avLst/>
          </a:prstGeom>
        </p:spPr>
      </p:pic>
      <p:pic>
        <p:nvPicPr>
          <p:cNvPr id="6" name="Picture 5">
            <a:extLst>
              <a:ext uri="{FF2B5EF4-FFF2-40B4-BE49-F238E27FC236}">
                <a16:creationId xmlns:a16="http://schemas.microsoft.com/office/drawing/2014/main" id="{1AD47AA7-9C46-9FEC-41D5-C630455204E1}"/>
              </a:ext>
            </a:extLst>
          </p:cNvPr>
          <p:cNvPicPr>
            <a:picLocks noChangeAspect="1"/>
          </p:cNvPicPr>
          <p:nvPr/>
        </p:nvPicPr>
        <p:blipFill>
          <a:blip r:embed="rId3"/>
          <a:stretch>
            <a:fillRect/>
          </a:stretch>
        </p:blipFill>
        <p:spPr>
          <a:xfrm>
            <a:off x="3678658" y="4619270"/>
            <a:ext cx="1529955" cy="468183"/>
          </a:xfrm>
          <a:prstGeom prst="rect">
            <a:avLst/>
          </a:prstGeom>
        </p:spPr>
      </p:pic>
      <p:pic>
        <p:nvPicPr>
          <p:cNvPr id="7" name="Picture 6">
            <a:extLst>
              <a:ext uri="{FF2B5EF4-FFF2-40B4-BE49-F238E27FC236}">
                <a16:creationId xmlns:a16="http://schemas.microsoft.com/office/drawing/2014/main" id="{8ACC389A-C153-8922-0AAB-096E30CA2FC4}"/>
              </a:ext>
            </a:extLst>
          </p:cNvPr>
          <p:cNvPicPr>
            <a:picLocks noChangeAspect="1"/>
          </p:cNvPicPr>
          <p:nvPr/>
        </p:nvPicPr>
        <p:blipFill>
          <a:blip r:embed="rId4"/>
          <a:stretch>
            <a:fillRect/>
          </a:stretch>
        </p:blipFill>
        <p:spPr>
          <a:xfrm>
            <a:off x="5452153" y="3896925"/>
            <a:ext cx="1529956" cy="457557"/>
          </a:xfrm>
          <a:prstGeom prst="rect">
            <a:avLst/>
          </a:prstGeom>
        </p:spPr>
      </p:pic>
      <p:pic>
        <p:nvPicPr>
          <p:cNvPr id="8" name="Picture 7">
            <a:extLst>
              <a:ext uri="{FF2B5EF4-FFF2-40B4-BE49-F238E27FC236}">
                <a16:creationId xmlns:a16="http://schemas.microsoft.com/office/drawing/2014/main" id="{E9E9EE74-DB81-DBC3-F334-B189FD9795D3}"/>
              </a:ext>
            </a:extLst>
          </p:cNvPr>
          <p:cNvPicPr>
            <a:picLocks noChangeAspect="1"/>
          </p:cNvPicPr>
          <p:nvPr/>
        </p:nvPicPr>
        <p:blipFill>
          <a:blip r:embed="rId5"/>
          <a:stretch>
            <a:fillRect/>
          </a:stretch>
        </p:blipFill>
        <p:spPr>
          <a:xfrm>
            <a:off x="5995712" y="4619270"/>
            <a:ext cx="868966" cy="521380"/>
          </a:xfrm>
          <a:prstGeom prst="rect">
            <a:avLst/>
          </a:prstGeom>
        </p:spPr>
      </p:pic>
      <p:pic>
        <p:nvPicPr>
          <p:cNvPr id="18" name="Picture 17">
            <a:extLst>
              <a:ext uri="{FF2B5EF4-FFF2-40B4-BE49-F238E27FC236}">
                <a16:creationId xmlns:a16="http://schemas.microsoft.com/office/drawing/2014/main" id="{CF9BF73F-2B68-6319-A139-007B84008C87}"/>
              </a:ext>
            </a:extLst>
          </p:cNvPr>
          <p:cNvPicPr>
            <a:picLocks noChangeAspect="1"/>
          </p:cNvPicPr>
          <p:nvPr/>
        </p:nvPicPr>
        <p:blipFill>
          <a:blip r:embed="rId6"/>
          <a:stretch>
            <a:fillRect/>
          </a:stretch>
        </p:blipFill>
        <p:spPr>
          <a:xfrm>
            <a:off x="8055678" y="4486121"/>
            <a:ext cx="1221010" cy="749743"/>
          </a:xfrm>
          <a:prstGeom prst="rect">
            <a:avLst/>
          </a:prstGeom>
        </p:spPr>
      </p:pic>
      <p:pic>
        <p:nvPicPr>
          <p:cNvPr id="20" name="Picture 19">
            <a:extLst>
              <a:ext uri="{FF2B5EF4-FFF2-40B4-BE49-F238E27FC236}">
                <a16:creationId xmlns:a16="http://schemas.microsoft.com/office/drawing/2014/main" id="{C2591F95-4509-02B8-DEB4-91B7ED1AC601}"/>
              </a:ext>
            </a:extLst>
          </p:cNvPr>
          <p:cNvPicPr>
            <a:picLocks noChangeAspect="1"/>
          </p:cNvPicPr>
          <p:nvPr/>
        </p:nvPicPr>
        <p:blipFill>
          <a:blip r:embed="rId7"/>
          <a:stretch>
            <a:fillRect/>
          </a:stretch>
        </p:blipFill>
        <p:spPr>
          <a:xfrm>
            <a:off x="7342372" y="3860624"/>
            <a:ext cx="1529956" cy="593249"/>
          </a:xfrm>
          <a:prstGeom prst="rect">
            <a:avLst/>
          </a:prstGeom>
        </p:spPr>
      </p:pic>
    </p:spTree>
    <p:extLst>
      <p:ext uri="{BB962C8B-B14F-4D97-AF65-F5344CB8AC3E}">
        <p14:creationId xmlns:p14="http://schemas.microsoft.com/office/powerpoint/2010/main" val="22679566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0A0D56-C9AD-4110-91AE-2A4BBF5C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39646" y="568345"/>
            <a:ext cx="6764625" cy="1560716"/>
          </a:xfrm>
        </p:spPr>
        <p:txBody>
          <a:bodyPr>
            <a:normAutofit/>
          </a:bodyPr>
          <a:lstStyle/>
          <a:p>
            <a:r>
              <a:rPr lang="en-US" dirty="0"/>
              <a:t>EMPLOYEE RECAP</a:t>
            </a:r>
          </a:p>
        </p:txBody>
      </p:sp>
      <p:sp>
        <p:nvSpPr>
          <p:cNvPr id="5" name="Slide Number Placeholder 4">
            <a:extLst>
              <a:ext uri="{FF2B5EF4-FFF2-40B4-BE49-F238E27FC236}">
                <a16:creationId xmlns:a16="http://schemas.microsoft.com/office/drawing/2014/main" id="{8F9716C9-33F4-4F2F-7FA7-2DE61F6819FA}"/>
              </a:ext>
            </a:extLst>
          </p:cNvPr>
          <p:cNvSpPr>
            <a:spLocks noGrp="1"/>
          </p:cNvSpPr>
          <p:nvPr>
            <p:ph type="sldNum" sz="quarter" idx="12"/>
          </p:nvPr>
        </p:nvSpPr>
        <p:spPr>
          <a:xfrm>
            <a:off x="10142115" y="6050159"/>
            <a:ext cx="1884348" cy="604269"/>
          </a:xfrm>
        </p:spPr>
        <p:txBody>
          <a:bodyPr>
            <a:normAutofit/>
          </a:bodyPr>
          <a:lstStyle/>
          <a:p>
            <a:pPr>
              <a:lnSpc>
                <a:spcPct val="90000"/>
              </a:lnSpc>
              <a:spcAft>
                <a:spcPts val="600"/>
              </a:spcAft>
            </a:pPr>
            <a:fld id="{34B7E4EF-A1BD-40F4-AB7B-04F084DD991D}" type="slidenum">
              <a:rPr lang="en-US" sz="1200" smtClean="0"/>
              <a:pPr>
                <a:lnSpc>
                  <a:spcPct val="90000"/>
                </a:lnSpc>
                <a:spcAft>
                  <a:spcPts val="600"/>
                </a:spcAft>
              </a:pPr>
              <a:t>60</a:t>
            </a:fld>
            <a:endParaRPr lang="en-US" sz="1200" dirty="0"/>
          </a:p>
        </p:txBody>
      </p:sp>
      <p:sp>
        <p:nvSpPr>
          <p:cNvPr id="19"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3640541"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descr="A picture containing clipart&#10;&#10;Description automatically generated">
            <a:extLst>
              <a:ext uri="{FF2B5EF4-FFF2-40B4-BE49-F238E27FC236}">
                <a16:creationId xmlns:a16="http://schemas.microsoft.com/office/drawing/2014/main" id="{465013E1-479A-4F24-BA97-8F344568BC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70" y="2255052"/>
            <a:ext cx="2959246" cy="2928261"/>
          </a:xfrm>
          <a:prstGeom prst="rect">
            <a:avLst/>
          </a:prstGeom>
        </p:spPr>
      </p:pic>
      <p:cxnSp>
        <p:nvCxnSpPr>
          <p:cNvPr id="21" name="Straight Connector 20">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9646" y="2176009"/>
            <a:ext cx="67646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39646" y="2438400"/>
            <a:ext cx="6764626" cy="3651504"/>
          </a:xfrm>
        </p:spPr>
        <p:txBody>
          <a:bodyPr>
            <a:normAutofit/>
          </a:bodyPr>
          <a:lstStyle/>
          <a:p>
            <a:pPr>
              <a:lnSpc>
                <a:spcPct val="101000"/>
              </a:lnSpc>
            </a:pPr>
            <a:r>
              <a:rPr lang="en-US" sz="1400" dirty="0"/>
              <a:t>Review available benefit plans &amp; dependents eligible to enroll.</a:t>
            </a:r>
          </a:p>
          <a:p>
            <a:pPr>
              <a:lnSpc>
                <a:spcPct val="101000"/>
              </a:lnSpc>
            </a:pPr>
            <a:r>
              <a:rPr lang="en-US" sz="1400" dirty="0"/>
              <a:t>All employees will need to submit their election form no later than Noon on Friday, 8/25/2023</a:t>
            </a:r>
          </a:p>
          <a:p>
            <a:pPr>
              <a:lnSpc>
                <a:spcPct val="101000"/>
              </a:lnSpc>
            </a:pPr>
            <a:r>
              <a:rPr lang="en-US" sz="1400" dirty="0"/>
              <a:t>Remember to complete the registration for Teladoc </a:t>
            </a:r>
            <a:r>
              <a:rPr lang="en-US" sz="1400" b="1" i="1" u="sng" dirty="0"/>
              <a:t>BEFORE</a:t>
            </a:r>
            <a:r>
              <a:rPr lang="en-US" sz="1400" dirty="0"/>
              <a:t> you seek a consultation, if you haven’t already registered.   Re-registration is not needed.</a:t>
            </a:r>
          </a:p>
          <a:p>
            <a:pPr>
              <a:lnSpc>
                <a:spcPct val="101000"/>
              </a:lnSpc>
            </a:pPr>
            <a:r>
              <a:rPr lang="en-US" sz="1400" dirty="0"/>
              <a:t>Update your beneficiary information as needed.  Should you pass away, PTHS will direct the proceeds from your policy to the last known beneficiary on file.</a:t>
            </a:r>
          </a:p>
          <a:p>
            <a:pPr>
              <a:lnSpc>
                <a:spcPct val="101000"/>
              </a:lnSpc>
            </a:pPr>
            <a:r>
              <a:rPr lang="en-US" sz="1400" dirty="0"/>
              <a:t> </a:t>
            </a:r>
          </a:p>
          <a:p>
            <a:pPr>
              <a:lnSpc>
                <a:spcPct val="101000"/>
              </a:lnSpc>
            </a:pPr>
            <a:endParaRPr lang="en-US" sz="1400" dirty="0"/>
          </a:p>
          <a:p>
            <a:pPr marL="0" indent="0">
              <a:lnSpc>
                <a:spcPct val="101000"/>
              </a:lnSpc>
              <a:buNone/>
            </a:pPr>
            <a:r>
              <a:rPr lang="en-US" sz="1400" dirty="0"/>
              <a:t>Completed forms must be returned to Arlene Sabado </a:t>
            </a:r>
            <a:r>
              <a:rPr lang="en-US" sz="1400" b="1" dirty="0"/>
              <a:t>on or before Noon on Friday, </a:t>
            </a:r>
            <a:r>
              <a:rPr lang="en-US" sz="1400" b="1" u="sng" dirty="0"/>
              <a:t>August 25, 2023</a:t>
            </a:r>
          </a:p>
          <a:p>
            <a:pPr marL="0" indent="0">
              <a:lnSpc>
                <a:spcPct val="101000"/>
              </a:lnSpc>
              <a:buNone/>
            </a:pPr>
            <a:endParaRPr lang="en-US" sz="1400" b="1" u="sng" dirty="0"/>
          </a:p>
        </p:txBody>
      </p:sp>
    </p:spTree>
    <p:extLst>
      <p:ext uri="{BB962C8B-B14F-4D97-AF65-F5344CB8AC3E}">
        <p14:creationId xmlns:p14="http://schemas.microsoft.com/office/powerpoint/2010/main" val="9564412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C166CAE-38F4-422C-B9CC-A595E6D7D5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31" name="Freeform 5">
              <a:extLst>
                <a:ext uri="{FF2B5EF4-FFF2-40B4-BE49-F238E27FC236}">
                  <a16:creationId xmlns:a16="http://schemas.microsoft.com/office/drawing/2014/main" id="{BB0D17C7-6A87-4DD5-9B17-351F39AF98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32" name="Freeform 15">
              <a:extLst>
                <a:ext uri="{FF2B5EF4-FFF2-40B4-BE49-F238E27FC236}">
                  <a16:creationId xmlns:a16="http://schemas.microsoft.com/office/drawing/2014/main" id="{1A98ED48-2065-403B-AF02-511FC9DF0C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34" name="Straight Connector 33">
            <a:extLst>
              <a:ext uri="{FF2B5EF4-FFF2-40B4-BE49-F238E27FC236}">
                <a16:creationId xmlns:a16="http://schemas.microsoft.com/office/drawing/2014/main" id="{E7FF593D-4DFC-4B53-A53C-06FD4A27A4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7BD674B9-D9D8-4F96-8C03-9C8A0B4FA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8474697" y="1508760"/>
            <a:ext cx="3229574" cy="1691640"/>
          </a:xfrm>
        </p:spPr>
        <p:txBody>
          <a:bodyPr vert="horz" lIns="91440" tIns="45720" rIns="91440" bIns="45720" rtlCol="0" anchor="b">
            <a:normAutofit/>
          </a:bodyPr>
          <a:lstStyle/>
          <a:p>
            <a:r>
              <a:rPr lang="en-US" sz="3400" dirty="0"/>
              <a:t> </a:t>
            </a:r>
          </a:p>
        </p:txBody>
      </p:sp>
      <p:sp>
        <p:nvSpPr>
          <p:cNvPr id="38" name="Round Single Corner Rectangle 24">
            <a:extLst>
              <a:ext uri="{FF2B5EF4-FFF2-40B4-BE49-F238E27FC236}">
                <a16:creationId xmlns:a16="http://schemas.microsoft.com/office/drawing/2014/main" id="{81289F98-975F-4EB2-9553-8E1A9946B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78566" y="635058"/>
            <a:ext cx="2657864" cy="2657864"/>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descr="A colorful text on a black background&#10;&#10;Description automatically generated">
            <a:extLst>
              <a:ext uri="{FF2B5EF4-FFF2-40B4-BE49-F238E27FC236}">
                <a16:creationId xmlns:a16="http://schemas.microsoft.com/office/drawing/2014/main" id="{15E1B01F-BE26-BCA6-1021-54F4A3E24C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19880" y="1073276"/>
            <a:ext cx="2375236" cy="1781427"/>
          </a:xfrm>
          <a:prstGeom prst="rect">
            <a:avLst/>
          </a:prstGeom>
        </p:spPr>
      </p:pic>
      <p:sp>
        <p:nvSpPr>
          <p:cNvPr id="6" name="Slide Number Placeholder 5">
            <a:extLst>
              <a:ext uri="{FF2B5EF4-FFF2-40B4-BE49-F238E27FC236}">
                <a16:creationId xmlns:a16="http://schemas.microsoft.com/office/drawing/2014/main" id="{28018D26-402C-2ED1-BCEF-E738BD21E950}"/>
              </a:ext>
            </a:extLst>
          </p:cNvPr>
          <p:cNvSpPr>
            <a:spLocks noGrp="1"/>
          </p:cNvSpPr>
          <p:nvPr>
            <p:ph type="sldNum" sz="quarter" idx="12"/>
          </p:nvPr>
        </p:nvSpPr>
        <p:spPr>
          <a:xfrm>
            <a:off x="9665177" y="5867957"/>
            <a:ext cx="2377440" cy="813816"/>
          </a:xfrm>
        </p:spPr>
        <p:txBody>
          <a:bodyPr vert="horz" lIns="91440" tIns="45720" rIns="91440" bIns="45720" rtlCol="0" anchor="b">
            <a:normAutofit/>
          </a:bodyPr>
          <a:lstStyle/>
          <a:p>
            <a:pPr>
              <a:spcAft>
                <a:spcPts val="600"/>
              </a:spcAft>
            </a:pPr>
            <a:fld id="{34B7E4EF-A1BD-40F4-AB7B-04F084DD991D}" type="slidenum">
              <a:rPr lang="en-US" sz="1200" smtClean="0"/>
              <a:pPr>
                <a:spcAft>
                  <a:spcPts val="600"/>
                </a:spcAft>
              </a:pPr>
              <a:t>61</a:t>
            </a:fld>
            <a:endParaRPr lang="en-US" sz="1200" dirty="0"/>
          </a:p>
        </p:txBody>
      </p:sp>
      <p:sp>
        <p:nvSpPr>
          <p:cNvPr id="40" name="Round Single Corner Rectangle 22">
            <a:extLst>
              <a:ext uri="{FF2B5EF4-FFF2-40B4-BE49-F238E27FC236}">
                <a16:creationId xmlns:a16="http://schemas.microsoft.com/office/drawing/2014/main" id="{1F564BCF-97B6-4D86-94EE-DD1B587F2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4815" y="1300271"/>
            <a:ext cx="1992651" cy="1992652"/>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 Single Corner Rectangle 23">
            <a:extLst>
              <a:ext uri="{FF2B5EF4-FFF2-40B4-BE49-F238E27FC236}">
                <a16:creationId xmlns:a16="http://schemas.microsoft.com/office/drawing/2014/main" id="{54600AC1-F146-4567-9C5E-A96D6D349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955186" y="3438135"/>
            <a:ext cx="2281244" cy="2281245"/>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 Single Corner Rectangle 25">
            <a:extLst>
              <a:ext uri="{FF2B5EF4-FFF2-40B4-BE49-F238E27FC236}">
                <a16:creationId xmlns:a16="http://schemas.microsoft.com/office/drawing/2014/main" id="{EBA7E638-205A-4579-864F-125BAC629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4815" y="3438135"/>
            <a:ext cx="2657864" cy="2657864"/>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descr="A white background with black text&#10;&#10;Description automatically generated">
            <a:extLst>
              <a:ext uri="{FF2B5EF4-FFF2-40B4-BE49-F238E27FC236}">
                <a16:creationId xmlns:a16="http://schemas.microsoft.com/office/drawing/2014/main" id="{F4295E9F-D5FA-8FF4-6F45-2544D2855186}"/>
              </a:ext>
            </a:extLst>
          </p:cNvPr>
          <p:cNvPicPr>
            <a:picLocks noChangeAspect="1"/>
          </p:cNvPicPr>
          <p:nvPr/>
        </p:nvPicPr>
        <p:blipFill>
          <a:blip r:embed="rId4"/>
          <a:stretch>
            <a:fillRect/>
          </a:stretch>
        </p:blipFill>
        <p:spPr>
          <a:xfrm>
            <a:off x="4526129" y="4238577"/>
            <a:ext cx="2375236" cy="1056980"/>
          </a:xfrm>
          <a:prstGeom prst="rect">
            <a:avLst/>
          </a:prstGeom>
        </p:spPr>
      </p:pic>
      <p:sp>
        <p:nvSpPr>
          <p:cNvPr id="3" name="Content Placeholder 2"/>
          <p:cNvSpPr>
            <a:spLocks noGrp="1"/>
          </p:cNvSpPr>
          <p:nvPr>
            <p:ph idx="4294967295"/>
          </p:nvPr>
        </p:nvSpPr>
        <p:spPr>
          <a:xfrm>
            <a:off x="8396255" y="1656609"/>
            <a:ext cx="3229574" cy="2899954"/>
          </a:xfrm>
        </p:spPr>
        <p:txBody>
          <a:bodyPr vert="horz" lIns="91440" tIns="45720" rIns="91440" bIns="45720" rtlCol="0">
            <a:normAutofit/>
          </a:bodyPr>
          <a:lstStyle/>
          <a:p>
            <a:pPr marL="0" indent="0">
              <a:buNone/>
            </a:pPr>
            <a:r>
              <a:rPr lang="en-US" sz="1800" b="1" i="1" dirty="0">
                <a:solidFill>
                  <a:srgbClr val="002060"/>
                </a:solidFill>
              </a:rPr>
              <a:t>Thank you for your time.</a:t>
            </a:r>
          </a:p>
          <a:p>
            <a:pPr marL="0"/>
            <a:endParaRPr lang="en-US" sz="1800" b="1" i="1" dirty="0">
              <a:solidFill>
                <a:srgbClr val="002060"/>
              </a:solidFill>
            </a:endParaRPr>
          </a:p>
          <a:p>
            <a:pPr marL="0" indent="0">
              <a:buNone/>
            </a:pPr>
            <a:r>
              <a:rPr lang="en-US" sz="1800" b="1" i="1" dirty="0">
                <a:solidFill>
                  <a:srgbClr val="002060"/>
                </a:solidFill>
              </a:rPr>
              <a:t>Questions on enrollment, refer to Arlene Sabado.</a:t>
            </a:r>
          </a:p>
          <a:p>
            <a:pPr marL="0"/>
            <a:endParaRPr lang="en-US" sz="1800" b="1" i="1" dirty="0">
              <a:solidFill>
                <a:srgbClr val="002060"/>
              </a:solidFill>
            </a:endParaRPr>
          </a:p>
          <a:p>
            <a:pPr marL="0" indent="0">
              <a:buNone/>
            </a:pPr>
            <a:r>
              <a:rPr lang="en-US" sz="1800" b="1" i="1" dirty="0">
                <a:solidFill>
                  <a:srgbClr val="002060"/>
                </a:solidFill>
              </a:rPr>
              <a:t>General benefit questions to your Vista Team.</a:t>
            </a:r>
          </a:p>
          <a:p>
            <a:pPr marL="0"/>
            <a:endParaRPr lang="en-US" sz="1600" dirty="0"/>
          </a:p>
        </p:txBody>
      </p:sp>
    </p:spTree>
    <p:extLst>
      <p:ext uri="{BB962C8B-B14F-4D97-AF65-F5344CB8AC3E}">
        <p14:creationId xmlns:p14="http://schemas.microsoft.com/office/powerpoint/2010/main" val="76018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80175-CEC4-4CA2-8F23-24E0EAEB8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984F41-B376-4770-AB2B-20483BD37C19}"/>
              </a:ext>
            </a:extLst>
          </p:cNvPr>
          <p:cNvSpPr>
            <a:spLocks noGrp="1"/>
          </p:cNvSpPr>
          <p:nvPr>
            <p:ph type="title"/>
          </p:nvPr>
        </p:nvSpPr>
        <p:spPr>
          <a:xfrm>
            <a:off x="501147" y="568345"/>
            <a:ext cx="7766554" cy="1560716"/>
          </a:xfrm>
        </p:spPr>
        <p:txBody>
          <a:bodyPr>
            <a:normAutofit/>
          </a:bodyPr>
          <a:lstStyle/>
          <a:p>
            <a:pPr algn="ctr"/>
            <a:r>
              <a:rPr lang="en-US" sz="4000" dirty="0"/>
              <a:t>BENEFITS 9/1/2023-8/31/2024</a:t>
            </a:r>
          </a:p>
        </p:txBody>
      </p:sp>
      <p:cxnSp>
        <p:nvCxnSpPr>
          <p:cNvPr id="12" name="Straight Connector 11">
            <a:extLst>
              <a:ext uri="{FF2B5EF4-FFF2-40B4-BE49-F238E27FC236}">
                <a16:creationId xmlns:a16="http://schemas.microsoft.com/office/drawing/2014/main" id="{160E820B-E384-49E0-B1D5-04DD8B4305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146" y="2176009"/>
            <a:ext cx="776655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E4A124-7628-4B2D-A277-A89001240ECC}"/>
              </a:ext>
            </a:extLst>
          </p:cNvPr>
          <p:cNvSpPr>
            <a:spLocks noGrp="1"/>
          </p:cNvSpPr>
          <p:nvPr>
            <p:ph idx="1"/>
          </p:nvPr>
        </p:nvSpPr>
        <p:spPr>
          <a:xfrm>
            <a:off x="500313" y="2438400"/>
            <a:ext cx="7767388" cy="3651504"/>
          </a:xfrm>
        </p:spPr>
        <p:txBody>
          <a:bodyPr>
            <a:normAutofit/>
          </a:bodyPr>
          <a:lstStyle/>
          <a:p>
            <a:r>
              <a:rPr lang="en-US" b="1" dirty="0"/>
              <a:t>MEDICAL</a:t>
            </a:r>
            <a:r>
              <a:rPr lang="en-US" dirty="0"/>
              <a:t>:  changes in the plan designs, </a:t>
            </a:r>
            <a:r>
              <a:rPr lang="en-US" b="1" dirty="0">
                <a:solidFill>
                  <a:srgbClr val="C00000"/>
                </a:solidFill>
              </a:rPr>
              <a:t>YOU MUST SELECT A PLAN TO HAVE COVERAGE.  </a:t>
            </a:r>
          </a:p>
          <a:p>
            <a:pPr lvl="1"/>
            <a:r>
              <a:rPr lang="en-US" dirty="0"/>
              <a:t>There are no changes to the premium contributions</a:t>
            </a:r>
          </a:p>
          <a:p>
            <a:r>
              <a:rPr lang="en-US" b="1" dirty="0"/>
              <a:t>DENTAL</a:t>
            </a:r>
            <a:r>
              <a:rPr lang="en-US" dirty="0"/>
              <a:t>:   No plan changes; 2% increase to contributions</a:t>
            </a:r>
          </a:p>
          <a:p>
            <a:r>
              <a:rPr lang="en-US" b="1" dirty="0"/>
              <a:t>VISION</a:t>
            </a:r>
            <a:r>
              <a:rPr lang="en-US" dirty="0"/>
              <a:t>:    No plan or contribution changes </a:t>
            </a:r>
          </a:p>
          <a:p>
            <a:pPr marL="0" indent="0">
              <a:buNone/>
            </a:pPr>
            <a:endParaRPr lang="en-US" b="1" dirty="0">
              <a:solidFill>
                <a:srgbClr val="C00000"/>
              </a:solidFill>
            </a:endParaRPr>
          </a:p>
          <a:p>
            <a:pPr marL="0" indent="0" algn="ctr">
              <a:buNone/>
            </a:pPr>
            <a:r>
              <a:rPr lang="en-US" b="1" dirty="0">
                <a:solidFill>
                  <a:srgbClr val="C00000"/>
                </a:solidFill>
              </a:rPr>
              <a:t>REMEMBER, YOUR FORMS MUST BE SUBMITTED TO ARLENE SABADO BY </a:t>
            </a:r>
            <a:r>
              <a:rPr lang="en-US" b="1" u="sng" dirty="0">
                <a:solidFill>
                  <a:srgbClr val="C00000"/>
                </a:solidFill>
              </a:rPr>
              <a:t>NOON ON FRIDAY, 8/25/23</a:t>
            </a:r>
            <a:r>
              <a:rPr lang="en-US" b="1" dirty="0">
                <a:solidFill>
                  <a:srgbClr val="C00000"/>
                </a:solidFill>
              </a:rPr>
              <a:t>. </a:t>
            </a:r>
          </a:p>
        </p:txBody>
      </p:sp>
      <p:pic>
        <p:nvPicPr>
          <p:cNvPr id="6" name="Picture 5" descr="Analysing medical x-ray results">
            <a:extLst>
              <a:ext uri="{FF2B5EF4-FFF2-40B4-BE49-F238E27FC236}">
                <a16:creationId xmlns:a16="http://schemas.microsoft.com/office/drawing/2014/main" id="{C56D28B4-10B7-CC95-822A-735AABE1862E}"/>
              </a:ext>
            </a:extLst>
          </p:cNvPr>
          <p:cNvPicPr>
            <a:picLocks noChangeAspect="1"/>
          </p:cNvPicPr>
          <p:nvPr/>
        </p:nvPicPr>
        <p:blipFill rotWithShape="1">
          <a:blip r:embed="rId2"/>
          <a:srcRect l="45626" r="21104" b="-2"/>
          <a:stretch/>
        </p:blipFill>
        <p:spPr>
          <a:xfrm>
            <a:off x="8767488" y="-12818"/>
            <a:ext cx="3424512" cy="6870818"/>
          </a:xfrm>
          <a:prstGeom prst="rect">
            <a:avLst/>
          </a:prstGeom>
        </p:spPr>
      </p:pic>
      <p:sp>
        <p:nvSpPr>
          <p:cNvPr id="4" name="Slide Number Placeholder 3">
            <a:extLst>
              <a:ext uri="{FF2B5EF4-FFF2-40B4-BE49-F238E27FC236}">
                <a16:creationId xmlns:a16="http://schemas.microsoft.com/office/drawing/2014/main" id="{F46766CE-9E31-7799-021E-7D16DF582042}"/>
              </a:ext>
            </a:extLst>
          </p:cNvPr>
          <p:cNvSpPr>
            <a:spLocks noGrp="1"/>
          </p:cNvSpPr>
          <p:nvPr>
            <p:ph type="sldNum" sz="quarter" idx="12"/>
          </p:nvPr>
        </p:nvSpPr>
        <p:spPr>
          <a:xfrm>
            <a:off x="8128588" y="6399243"/>
            <a:ext cx="550012" cy="365122"/>
          </a:xfrm>
        </p:spPr>
        <p:txBody>
          <a:bodyPr anchor="ctr">
            <a:normAutofit/>
          </a:bodyPr>
          <a:lstStyle/>
          <a:p>
            <a:pPr>
              <a:lnSpc>
                <a:spcPct val="90000"/>
              </a:lnSpc>
              <a:spcAft>
                <a:spcPts val="600"/>
              </a:spcAft>
            </a:pPr>
            <a:fld id="{34B7E4EF-A1BD-40F4-AB7B-04F084DD991D}" type="slidenum">
              <a:rPr lang="en-US" sz="1200">
                <a:solidFill>
                  <a:schemeClr val="tx1"/>
                </a:solidFill>
              </a:rPr>
              <a:pPr>
                <a:lnSpc>
                  <a:spcPct val="90000"/>
                </a:lnSpc>
                <a:spcAft>
                  <a:spcPts val="600"/>
                </a:spcAft>
              </a:pPr>
              <a:t>7</a:t>
            </a:fld>
            <a:endParaRPr lang="en-US" sz="1200" dirty="0">
              <a:solidFill>
                <a:schemeClr val="tx1"/>
              </a:solidFill>
            </a:endParaRPr>
          </a:p>
        </p:txBody>
      </p:sp>
    </p:spTree>
    <p:extLst>
      <p:ext uri="{BB962C8B-B14F-4D97-AF65-F5344CB8AC3E}">
        <p14:creationId xmlns:p14="http://schemas.microsoft.com/office/powerpoint/2010/main" val="1571757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E80175-CEC4-4CA2-8F23-24E0EAEB8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984F41-B376-4770-AB2B-20483BD37C19}"/>
              </a:ext>
            </a:extLst>
          </p:cNvPr>
          <p:cNvSpPr>
            <a:spLocks noGrp="1"/>
          </p:cNvSpPr>
          <p:nvPr>
            <p:ph type="title"/>
          </p:nvPr>
        </p:nvSpPr>
        <p:spPr>
          <a:xfrm>
            <a:off x="501147" y="568345"/>
            <a:ext cx="7766554" cy="1560716"/>
          </a:xfrm>
        </p:spPr>
        <p:txBody>
          <a:bodyPr>
            <a:normAutofit/>
          </a:bodyPr>
          <a:lstStyle/>
          <a:p>
            <a:pPr algn="ctr"/>
            <a:r>
              <a:rPr lang="en-US" sz="4000" dirty="0"/>
              <a:t>BENEFITS 9/1/2023-8/31/2024</a:t>
            </a:r>
          </a:p>
        </p:txBody>
      </p:sp>
      <p:cxnSp>
        <p:nvCxnSpPr>
          <p:cNvPr id="12" name="Straight Connector 11">
            <a:extLst>
              <a:ext uri="{FF2B5EF4-FFF2-40B4-BE49-F238E27FC236}">
                <a16:creationId xmlns:a16="http://schemas.microsoft.com/office/drawing/2014/main" id="{160E820B-E384-49E0-B1D5-04DD8B4305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1146" y="2176009"/>
            <a:ext cx="776655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AE4A124-7628-4B2D-A277-A89001240ECC}"/>
              </a:ext>
            </a:extLst>
          </p:cNvPr>
          <p:cNvSpPr>
            <a:spLocks noGrp="1"/>
          </p:cNvSpPr>
          <p:nvPr>
            <p:ph idx="1"/>
          </p:nvPr>
        </p:nvSpPr>
        <p:spPr>
          <a:xfrm>
            <a:off x="500313" y="2438400"/>
            <a:ext cx="7767388" cy="3651504"/>
          </a:xfrm>
        </p:spPr>
        <p:txBody>
          <a:bodyPr>
            <a:normAutofit/>
          </a:bodyPr>
          <a:lstStyle/>
          <a:p>
            <a:r>
              <a:rPr lang="en-US" b="1" dirty="0"/>
              <a:t>BASIC LIFE, VOLUNTARY LIFE &amp; LTD are transferring to The Standard from Lincoln Financial</a:t>
            </a:r>
          </a:p>
          <a:p>
            <a:r>
              <a:rPr lang="en-US" dirty="0"/>
              <a:t>  The rates you pay today remain the same UNLESS you have aged up to the next age bracket or change your policy amount</a:t>
            </a:r>
          </a:p>
          <a:p>
            <a:pPr marL="0" indent="0">
              <a:buNone/>
            </a:pPr>
            <a:endParaRPr lang="en-US" b="1" dirty="0">
              <a:solidFill>
                <a:srgbClr val="C00000"/>
              </a:solidFill>
            </a:endParaRPr>
          </a:p>
          <a:p>
            <a:pPr marL="0" indent="0" algn="ctr">
              <a:buNone/>
            </a:pPr>
            <a:r>
              <a:rPr lang="en-US" sz="2400" b="1" dirty="0">
                <a:solidFill>
                  <a:srgbClr val="C00000"/>
                </a:solidFill>
              </a:rPr>
              <a:t>WE WILL HOLD A SEPARATE OPEN ENROLLMENT IN SEPTEMBER FOR THE VOLUNTARY LIFE BENEFIT.  PLEASE WATCH YOUR EMAIL FOR UPDATES.</a:t>
            </a:r>
          </a:p>
        </p:txBody>
      </p:sp>
      <p:pic>
        <p:nvPicPr>
          <p:cNvPr id="6" name="Picture 5" descr="Analysing medical x-ray results">
            <a:extLst>
              <a:ext uri="{FF2B5EF4-FFF2-40B4-BE49-F238E27FC236}">
                <a16:creationId xmlns:a16="http://schemas.microsoft.com/office/drawing/2014/main" id="{C56D28B4-10B7-CC95-822A-735AABE1862E}"/>
              </a:ext>
            </a:extLst>
          </p:cNvPr>
          <p:cNvPicPr>
            <a:picLocks noChangeAspect="1"/>
          </p:cNvPicPr>
          <p:nvPr/>
        </p:nvPicPr>
        <p:blipFill rotWithShape="1">
          <a:blip r:embed="rId2"/>
          <a:srcRect l="45626" r="21104" b="-2"/>
          <a:stretch/>
        </p:blipFill>
        <p:spPr>
          <a:xfrm>
            <a:off x="8770337" y="-8545"/>
            <a:ext cx="3424512" cy="6870818"/>
          </a:xfrm>
          <a:prstGeom prst="rect">
            <a:avLst/>
          </a:prstGeom>
        </p:spPr>
      </p:pic>
      <p:sp>
        <p:nvSpPr>
          <p:cNvPr id="4" name="Slide Number Placeholder 3">
            <a:extLst>
              <a:ext uri="{FF2B5EF4-FFF2-40B4-BE49-F238E27FC236}">
                <a16:creationId xmlns:a16="http://schemas.microsoft.com/office/drawing/2014/main" id="{F46766CE-9E31-7799-021E-7D16DF582042}"/>
              </a:ext>
            </a:extLst>
          </p:cNvPr>
          <p:cNvSpPr>
            <a:spLocks noGrp="1"/>
          </p:cNvSpPr>
          <p:nvPr>
            <p:ph type="sldNum" sz="quarter" idx="12"/>
          </p:nvPr>
        </p:nvSpPr>
        <p:spPr>
          <a:xfrm>
            <a:off x="8017756" y="6484093"/>
            <a:ext cx="635269" cy="264921"/>
          </a:xfrm>
        </p:spPr>
        <p:txBody>
          <a:bodyPr anchor="ctr">
            <a:normAutofit/>
          </a:bodyPr>
          <a:lstStyle/>
          <a:p>
            <a:pPr>
              <a:lnSpc>
                <a:spcPct val="90000"/>
              </a:lnSpc>
              <a:spcAft>
                <a:spcPts val="600"/>
              </a:spcAft>
            </a:pPr>
            <a:fld id="{34B7E4EF-A1BD-40F4-AB7B-04F084DD991D}" type="slidenum">
              <a:rPr lang="en-US" sz="1200">
                <a:solidFill>
                  <a:schemeClr val="tx1"/>
                </a:solidFill>
              </a:rPr>
              <a:pPr>
                <a:lnSpc>
                  <a:spcPct val="90000"/>
                </a:lnSpc>
                <a:spcAft>
                  <a:spcPts val="600"/>
                </a:spcAft>
              </a:pPr>
              <a:t>8</a:t>
            </a:fld>
            <a:endParaRPr lang="en-US" sz="1200" dirty="0">
              <a:solidFill>
                <a:schemeClr val="tx1"/>
              </a:solidFill>
            </a:endParaRPr>
          </a:p>
        </p:txBody>
      </p:sp>
    </p:spTree>
    <p:extLst>
      <p:ext uri="{BB962C8B-B14F-4D97-AF65-F5344CB8AC3E}">
        <p14:creationId xmlns:p14="http://schemas.microsoft.com/office/powerpoint/2010/main" val="28038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 name="Rectangle 41">
            <a:extLst>
              <a:ext uri="{FF2B5EF4-FFF2-40B4-BE49-F238E27FC236}">
                <a16:creationId xmlns:a16="http://schemas.microsoft.com/office/drawing/2014/main" id="{58247AC2-A04A-451E-A018-9EE77A6912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43">
            <a:extLst>
              <a:ext uri="{FF2B5EF4-FFF2-40B4-BE49-F238E27FC236}">
                <a16:creationId xmlns:a16="http://schemas.microsoft.com/office/drawing/2014/main" id="{C9EB82B4-9113-4951-BE91-2692D0CC35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313"/>
            <a:ext cx="12192001" cy="6924496"/>
            <a:chOff x="-1" y="-2313"/>
            <a:chExt cx="12192001" cy="6924496"/>
          </a:xfrm>
        </p:grpSpPr>
        <p:sp>
          <p:nvSpPr>
            <p:cNvPr id="45" name="Freeform 13">
              <a:extLst>
                <a:ext uri="{FF2B5EF4-FFF2-40B4-BE49-F238E27FC236}">
                  <a16:creationId xmlns:a16="http://schemas.microsoft.com/office/drawing/2014/main" id="{45145E8B-BE83-422B-B023-01857BE002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102" name="Freeform 9">
              <a:extLst>
                <a:ext uri="{FF2B5EF4-FFF2-40B4-BE49-F238E27FC236}">
                  <a16:creationId xmlns:a16="http://schemas.microsoft.com/office/drawing/2014/main" id="{C983CF03-866A-4183-8B44-190598CD84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47" name="Freeform 5">
              <a:extLst>
                <a:ext uri="{FF2B5EF4-FFF2-40B4-BE49-F238E27FC236}">
                  <a16:creationId xmlns:a16="http://schemas.microsoft.com/office/drawing/2014/main" id="{2E2F3DA7-CEED-4CE8-9B56-207ADA2497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103" name="Rounded Rectangle 7">
            <a:extLst>
              <a:ext uri="{FF2B5EF4-FFF2-40B4-BE49-F238E27FC236}">
                <a16:creationId xmlns:a16="http://schemas.microsoft.com/office/drawing/2014/main" id="{6C551587-241F-40DF-8ED4-22D08EDE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784" y="467784"/>
            <a:ext cx="11260976"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50">
            <a:extLst>
              <a:ext uri="{FF2B5EF4-FFF2-40B4-BE49-F238E27FC236}">
                <a16:creationId xmlns:a16="http://schemas.microsoft.com/office/drawing/2014/main" id="{5F607B2F-9327-466C-A38E-446E9544F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09" y="670965"/>
            <a:ext cx="4874250" cy="5516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5" name="Freeform 18">
            <a:extLst>
              <a:ext uri="{FF2B5EF4-FFF2-40B4-BE49-F238E27FC236}">
                <a16:creationId xmlns:a16="http://schemas.microsoft.com/office/drawing/2014/main" id="{36C0FA07-8DEB-4C2B-83BD-365FC2C95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4" y="474134"/>
            <a:ext cx="11260976"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Rounded Rectangle 8">
            <a:extLst>
              <a:ext uri="{FF2B5EF4-FFF2-40B4-BE49-F238E27FC236}">
                <a16:creationId xmlns:a16="http://schemas.microsoft.com/office/drawing/2014/main" id="{3C1B1C81-4151-4048-BCDC-64F702A1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964" y="670965"/>
            <a:ext cx="10856204"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353158-6F15-4DAB-A7EA-1DAB45827A77}"/>
              </a:ext>
            </a:extLst>
          </p:cNvPr>
          <p:cNvSpPr>
            <a:spLocks noGrp="1"/>
          </p:cNvSpPr>
          <p:nvPr>
            <p:ph type="ctrTitle"/>
          </p:nvPr>
        </p:nvSpPr>
        <p:spPr>
          <a:xfrm>
            <a:off x="1068236" y="1023867"/>
            <a:ext cx="4196150" cy="3349641"/>
          </a:xfrm>
        </p:spPr>
        <p:txBody>
          <a:bodyPr>
            <a:normAutofit/>
          </a:bodyPr>
          <a:lstStyle/>
          <a:p>
            <a:pPr algn="ctr"/>
            <a:r>
              <a:rPr lang="en-US" dirty="0">
                <a:solidFill>
                  <a:srgbClr val="002060"/>
                </a:solidFill>
              </a:rPr>
              <a:t>BCBS MEMBER OVERVIEW</a:t>
            </a:r>
            <a:br>
              <a:rPr lang="en-US" dirty="0">
                <a:solidFill>
                  <a:schemeClr val="tx2">
                    <a:lumMod val="75000"/>
                    <a:lumOff val="25000"/>
                  </a:schemeClr>
                </a:solidFill>
              </a:rPr>
            </a:br>
            <a:br>
              <a:rPr lang="en-US" dirty="0">
                <a:solidFill>
                  <a:schemeClr val="tx2">
                    <a:lumMod val="75000"/>
                    <a:lumOff val="25000"/>
                  </a:schemeClr>
                </a:solidFill>
              </a:rPr>
            </a:br>
            <a:r>
              <a:rPr lang="en-US" dirty="0">
                <a:solidFill>
                  <a:schemeClr val="tx2">
                    <a:lumMod val="75000"/>
                    <a:lumOff val="25000"/>
                  </a:schemeClr>
                </a:solidFill>
              </a:rPr>
              <a:t> </a:t>
            </a:r>
          </a:p>
        </p:txBody>
      </p:sp>
      <p:sp>
        <p:nvSpPr>
          <p:cNvPr id="107" name="Round Single Corner Rectangle 62">
            <a:extLst>
              <a:ext uri="{FF2B5EF4-FFF2-40B4-BE49-F238E27FC236}">
                <a16:creationId xmlns:a16="http://schemas.microsoft.com/office/drawing/2014/main" id="{05B74920-34CC-4A61-9DB6-5214915AE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976554" y="922366"/>
            <a:ext cx="2446419" cy="2446419"/>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descr="A close-up of medical icons&#10;&#10;Description automatically generated">
            <a:extLst>
              <a:ext uri="{FF2B5EF4-FFF2-40B4-BE49-F238E27FC236}">
                <a16:creationId xmlns:a16="http://schemas.microsoft.com/office/drawing/2014/main" id="{B303F109-BA00-4C6B-B423-45E52CC60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626" y="1708320"/>
            <a:ext cx="2186275" cy="874510"/>
          </a:xfrm>
          <a:prstGeom prst="rect">
            <a:avLst/>
          </a:prstGeom>
        </p:spPr>
      </p:pic>
      <p:sp>
        <p:nvSpPr>
          <p:cNvPr id="108" name="Round Single Corner Rectangle 60">
            <a:extLst>
              <a:ext uri="{FF2B5EF4-FFF2-40B4-BE49-F238E27FC236}">
                <a16:creationId xmlns:a16="http://schemas.microsoft.com/office/drawing/2014/main" id="{14337CFC-A282-4C57-9C18-2268D5A4A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59553" y="1534658"/>
            <a:ext cx="1834127" cy="1834127"/>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9" name="Straight Connector 60">
            <a:extLst>
              <a:ext uri="{FF2B5EF4-FFF2-40B4-BE49-F238E27FC236}">
                <a16:creationId xmlns:a16="http://schemas.microsoft.com/office/drawing/2014/main" id="{A10DBEC6-70CD-4E7C-9152-00AC12942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1100" y="4629095"/>
            <a:ext cx="694944"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0" name="Round Single Corner Rectangle 61">
            <a:extLst>
              <a:ext uri="{FF2B5EF4-FFF2-40B4-BE49-F238E27FC236}">
                <a16:creationId xmlns:a16="http://schemas.microsoft.com/office/drawing/2014/main" id="{9522BFA6-4274-4542-B659-B3373F2DC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323212" y="3502445"/>
            <a:ext cx="2099761" cy="2099761"/>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ound Single Corner Rectangle 63">
            <a:extLst>
              <a:ext uri="{FF2B5EF4-FFF2-40B4-BE49-F238E27FC236}">
                <a16:creationId xmlns:a16="http://schemas.microsoft.com/office/drawing/2014/main" id="{262D0746-92C6-430C-85F7-B7E5991B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553" y="3502445"/>
            <a:ext cx="2446419" cy="2446419"/>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Content Placeholder 4" descr="A black text on a white background&#10;&#10;Description automatically generated">
            <a:extLst>
              <a:ext uri="{FF2B5EF4-FFF2-40B4-BE49-F238E27FC236}">
                <a16:creationId xmlns:a16="http://schemas.microsoft.com/office/drawing/2014/main" id="{48277569-D905-4006-AE58-D43165F9A4E2}"/>
              </a:ext>
            </a:extLst>
          </p:cNvPr>
          <p:cNvPicPr>
            <a:picLocks noChangeAspect="1"/>
          </p:cNvPicPr>
          <p:nvPr/>
        </p:nvPicPr>
        <p:blipFill>
          <a:blip r:embed="rId3"/>
          <a:stretch>
            <a:fillRect/>
          </a:stretch>
        </p:blipFill>
        <p:spPr>
          <a:xfrm>
            <a:off x="8689625" y="4412288"/>
            <a:ext cx="2186275" cy="626732"/>
          </a:xfrm>
          <a:prstGeom prst="rect">
            <a:avLst/>
          </a:prstGeom>
        </p:spPr>
      </p:pic>
      <p:sp>
        <p:nvSpPr>
          <p:cNvPr id="3" name="Slide Number Placeholder 2">
            <a:extLst>
              <a:ext uri="{FF2B5EF4-FFF2-40B4-BE49-F238E27FC236}">
                <a16:creationId xmlns:a16="http://schemas.microsoft.com/office/drawing/2014/main" id="{9412BB89-7D1B-7F66-0FD4-7ECE18DFCA7D}"/>
              </a:ext>
            </a:extLst>
          </p:cNvPr>
          <p:cNvSpPr>
            <a:spLocks noGrp="1"/>
          </p:cNvSpPr>
          <p:nvPr>
            <p:ph type="sldNum" sz="quarter" idx="12"/>
          </p:nvPr>
        </p:nvSpPr>
        <p:spPr>
          <a:xfrm>
            <a:off x="11786264" y="6476235"/>
            <a:ext cx="204532" cy="365125"/>
          </a:xfrm>
        </p:spPr>
        <p:txBody>
          <a:bodyPr>
            <a:normAutofit/>
          </a:bodyPr>
          <a:lstStyle/>
          <a:p>
            <a:pPr>
              <a:spcAft>
                <a:spcPts val="600"/>
              </a:spcAft>
            </a:pPr>
            <a:fld id="{34B7E4EF-A1BD-40F4-AB7B-04F084DD991D}" type="slidenum">
              <a:rPr lang="en-US" smtClean="0"/>
              <a:pPr>
                <a:spcAft>
                  <a:spcPts val="600"/>
                </a:spcAft>
              </a:pPr>
              <a:t>9</a:t>
            </a:fld>
            <a:endParaRPr lang="en-US" dirty="0"/>
          </a:p>
        </p:txBody>
      </p:sp>
    </p:spTree>
    <p:extLst>
      <p:ext uri="{BB962C8B-B14F-4D97-AF65-F5344CB8AC3E}">
        <p14:creationId xmlns:p14="http://schemas.microsoft.com/office/powerpoint/2010/main" val="2562702207"/>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BF960D6D74B74AA8378AEF8FDD9F37" ma:contentTypeVersion="15" ma:contentTypeDescription="Create a new document." ma:contentTypeScope="" ma:versionID="7541cf7243ddca4c36936e020899cf8e">
  <xsd:schema xmlns:xsd="http://www.w3.org/2001/XMLSchema" xmlns:xs="http://www.w3.org/2001/XMLSchema" xmlns:p="http://schemas.microsoft.com/office/2006/metadata/properties" xmlns:ns1="http://schemas.microsoft.com/sharepoint/v3" xmlns:ns2="0d569be5-9031-4ba7-a736-d0973aaaae82" xmlns:ns3="84eb469c-86db-4bdd-a7e1-734a4411808b" targetNamespace="http://schemas.microsoft.com/office/2006/metadata/properties" ma:root="true" ma:fieldsID="ee4a474a907bb63df26112e3f02f36dc" ns1:_="" ns2:_="" ns3:_="">
    <xsd:import namespace="http://schemas.microsoft.com/sharepoint/v3"/>
    <xsd:import namespace="0d569be5-9031-4ba7-a736-d0973aaaae82"/>
    <xsd:import namespace="84eb469c-86db-4bdd-a7e1-734a4411808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MediaServiceDateTaken"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569be5-9031-4ba7-a736-d0973aaaae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8cf1c0-73f6-4b47-a830-15ce2263149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eb469c-86db-4bdd-a7e1-734a441180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e3eba90-24c4-4e60-8076-9d8b909ebbb5}" ma:internalName="TaxCatchAll" ma:showField="CatchAllData" ma:web="84eb469c-86db-4bdd-a7e1-734a441180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4eb469c-86db-4bdd-a7e1-734a4411808b" xsi:nil="true"/>
    <lcf76f155ced4ddcb4097134ff3c332f xmlns="0d569be5-9031-4ba7-a736-d0973aaaae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2.xml><?xml version="1.0" encoding="utf-8"?>
<ds:datastoreItem xmlns:ds="http://schemas.openxmlformats.org/officeDocument/2006/customXml" ds:itemID="{3577FA03-125F-440D-9327-7D85922B84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d569be5-9031-4ba7-a736-d0973aaaae82"/>
    <ds:schemaRef ds:uri="84eb469c-86db-4bdd-a7e1-734a44118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7651BA-F45C-4845-9AB3-E0A65B39F5E1}">
  <ds:schemaRefs>
    <ds:schemaRef ds:uri="http://schemas.microsoft.com/office/infopath/2007/PartnerControls"/>
    <ds:schemaRef ds:uri="http://purl.org/dc/elements/1.1/"/>
    <ds:schemaRef ds:uri="16c05727-aa75-4e4a-9b5f-8a80a1165891"/>
    <ds:schemaRef ds:uri="http://purl.org/dc/terms/"/>
    <ds:schemaRef ds:uri="http://schemas.microsoft.com/office/2006/metadata/properties"/>
    <ds:schemaRef ds:uri="http://www.w3.org/XML/1998/namespace"/>
    <ds:schemaRef ds:uri="http://purl.org/dc/dcmitype/"/>
    <ds:schemaRef ds:uri="http://schemas.microsoft.com/office/2006/documentManagement/types"/>
    <ds:schemaRef ds:uri="71af3243-3dd4-4a8d-8c0d-dd76da1f02a5"/>
    <ds:schemaRef ds:uri="http://schemas.openxmlformats.org/package/2006/metadata/core-properties"/>
    <ds:schemaRef ds:uri="http://schemas.microsoft.com/sharepoint/v3"/>
    <ds:schemaRef ds:uri="84eb469c-86db-4bdd-a7e1-734a4411808b"/>
    <ds:schemaRef ds:uri="0d569be5-9031-4ba7-a736-d0973aaaae82"/>
  </ds:schemaRefs>
</ds:datastoreItem>
</file>

<file path=docProps/app.xml><?xml version="1.0" encoding="utf-8"?>
<Properties xmlns="http://schemas.openxmlformats.org/officeDocument/2006/extended-properties" xmlns:vt="http://schemas.openxmlformats.org/officeDocument/2006/docPropsVTypes">
  <Template>Feathered</Template>
  <TotalTime>0</TotalTime>
  <Words>3370</Words>
  <Application>Microsoft Office PowerPoint</Application>
  <PresentationFormat>Widescreen</PresentationFormat>
  <Paragraphs>373</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Century Schoolbook</vt:lpstr>
      <vt:lpstr>Corbel</vt:lpstr>
      <vt:lpstr>Wingdings</vt:lpstr>
      <vt:lpstr>Feathered</vt:lpstr>
      <vt:lpstr>PROVISO TOWNSHIP HIGH SCHOOL  DISTRICT 209 </vt:lpstr>
      <vt:lpstr>BROKER CONTACT INFORMATION</vt:lpstr>
      <vt:lpstr>PowerPoint Presentation</vt:lpstr>
      <vt:lpstr>OPEN ENROLLMENT OVERVIEW (per your email on 8/8/2023)</vt:lpstr>
      <vt:lpstr>OPEN ENROLLMENT OVERVIEW (per your email on 8/8/2023)</vt:lpstr>
      <vt:lpstr>REVIEW OF BENEFITS  9/1/2023-8/31/2024</vt:lpstr>
      <vt:lpstr>BENEFITS 9/1/2023-8/31/2024</vt:lpstr>
      <vt:lpstr>BENEFITS 9/1/2023-8/31/2024</vt:lpstr>
      <vt:lpstr>BCBS MEMBER OVERVIEW   </vt:lpstr>
      <vt:lpstr>BLUE ACCESS FOR MEMBERS (BAM)</vt:lpstr>
      <vt:lpstr>BCBSIL ID CARDS</vt:lpstr>
      <vt:lpstr>NETWORK DEDUCTIBLE &amp; OUT-OF-POCKET AMOUNTS </vt:lpstr>
      <vt:lpstr>PRESCRIPTION DRUG</vt:lpstr>
      <vt:lpstr>PRESCRIPTION DRUG</vt:lpstr>
      <vt:lpstr>REQUIRED FORMS</vt:lpstr>
      <vt:lpstr>BCBSIL MEMBER BENEFITS WITHIN YOUR PLAN</vt:lpstr>
      <vt:lpstr>PowerPoint Presentation</vt:lpstr>
      <vt:lpstr>PowerPoint Presentation</vt:lpstr>
      <vt:lpstr>PowerPoint Presentation</vt:lpstr>
      <vt:lpstr>PowerPoint Presentation</vt:lpstr>
      <vt:lpstr>PowerPoint Presentation</vt:lpstr>
      <vt:lpstr>PowerPoint Presentation</vt:lpstr>
      <vt:lpstr> MEDICAL PLAN OPTIONS  9/1/23-8/31/24</vt:lpstr>
      <vt:lpstr>BLUE CHOICE OPTIONS   PPO PLAN OPTION</vt:lpstr>
      <vt:lpstr>PPO PLAN CHANGES   </vt:lpstr>
      <vt:lpstr>HOW DOES THE PPO PLAN WORK? (Refer to SBC for Out-of-Network benefit)</vt:lpstr>
      <vt:lpstr>EXAMPLE OF BCO BENEFIT</vt:lpstr>
      <vt:lpstr>HDHP HSA  PPO PLAN OPTION (High Deductible Health Plan HSA Eligible)</vt:lpstr>
      <vt:lpstr>HDHP HSA PPO PLAN     </vt:lpstr>
      <vt:lpstr>HDHP HSA PPO  CONTRIBUTION INFO   </vt:lpstr>
      <vt:lpstr>HSA CONTRIBUTION UPDATES (refer to your personal tax advisor with questions) </vt:lpstr>
      <vt:lpstr>HDHP HSA PLAN DESIGN (refer to SBC for Out-of-Network benefits)</vt:lpstr>
      <vt:lpstr>BLUE ADVANTAGE HMO PLAN OPTION</vt:lpstr>
      <vt:lpstr>HMO PLAN  OPTION  </vt:lpstr>
      <vt:lpstr>HMO GENERAL INFO</vt:lpstr>
      <vt:lpstr>BAHMO PLAN DESIGN (NO Out-of-Network benefits, refer to SBC)</vt:lpstr>
      <vt:lpstr>REVIEW OF  WELLNESS PROGRAM</vt:lpstr>
      <vt:lpstr>        WELLNESS SCREENING</vt:lpstr>
      <vt:lpstr>         REGISTRATION IS IMPORTANT!!</vt:lpstr>
      <vt:lpstr>BRAVO WELLNESS PROGRAM PLAN DESIGN (new structure)</vt:lpstr>
      <vt:lpstr>PowerPoint Presentation</vt:lpstr>
      <vt:lpstr>TELEMEDICINE </vt:lpstr>
      <vt:lpstr>PowerPoint Presentation</vt:lpstr>
      <vt:lpstr>DENTAL INSURANCE</vt:lpstr>
      <vt:lpstr>DENTAL INSURANCE</vt:lpstr>
      <vt:lpstr>DENTAL INSURANCE</vt:lpstr>
      <vt:lpstr>VISION INSURANCE</vt:lpstr>
      <vt:lpstr>KNOW YOUR VISION BENEFITS BEFORE YOU GO!</vt:lpstr>
      <vt:lpstr>VISION INSURANCE</vt:lpstr>
      <vt:lpstr>  LIFE &amp;  VOLUNTARY LIFE  INSURANCE</vt:lpstr>
      <vt:lpstr>BASIC LIFE / AD&amp;D  </vt:lpstr>
      <vt:lpstr>VOLUNTARY LIFE / AD&amp;D  </vt:lpstr>
      <vt:lpstr> ADDITIONAL BENEFITS THRU THE STANDARD</vt:lpstr>
      <vt:lpstr>EMPLOYEE ASSISTANCE PROGRAM  (EAP)</vt:lpstr>
      <vt:lpstr>EMPLOYEE ASSISTANCE PROGRAM (EAP)</vt:lpstr>
      <vt:lpstr>TRAVEL  ASSISTANCE</vt:lpstr>
      <vt:lpstr>TRAVEL ASSISTANCE</vt:lpstr>
      <vt:lpstr>FAMILY BENEFITS  for Higher Education</vt:lpstr>
      <vt:lpstr>FAMILY BENEFITS for Higher Education</vt:lpstr>
      <vt:lpstr>EMPLOYEE RECAP</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2020-04-10T16:23:02Z</dcterms:created>
  <dcterms:modified xsi:type="dcterms:W3CDTF">2023-08-07T17:32:47Z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0x010100DFBF960D6D74B74AA8378AEF8FDD9F37</vt:lpwstr>
  </property>
  <property fmtid="{D5CDD505-2E9C-101B-9397-08002B2CF9AE}" pid="3" name="Order">
    <vt:r8>1339600</vt:r8>
  </property>
  <property fmtid="{D5CDD505-2E9C-101B-9397-08002B2CF9AE}" pid="4" name="MediaServiceImageTags">
    <vt:lpwstr/>
  </property>
</Properties>
</file>